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7" r:id="rId1"/>
  </p:sldMasterIdLst>
  <p:notesMasterIdLst>
    <p:notesMasterId r:id="rId27"/>
  </p:notesMasterIdLst>
  <p:sldIdLst>
    <p:sldId id="256" r:id="rId2"/>
    <p:sldId id="303" r:id="rId3"/>
    <p:sldId id="259" r:id="rId4"/>
    <p:sldId id="260" r:id="rId5"/>
    <p:sldId id="261" r:id="rId6"/>
    <p:sldId id="265" r:id="rId7"/>
    <p:sldId id="285" r:id="rId8"/>
    <p:sldId id="307" r:id="rId9"/>
    <p:sldId id="308" r:id="rId10"/>
    <p:sldId id="286" r:id="rId11"/>
    <p:sldId id="310" r:id="rId12"/>
    <p:sldId id="290" r:id="rId13"/>
    <p:sldId id="309" r:id="rId14"/>
    <p:sldId id="311" r:id="rId15"/>
    <p:sldId id="312" r:id="rId16"/>
    <p:sldId id="298" r:id="rId17"/>
    <p:sldId id="313" r:id="rId18"/>
    <p:sldId id="314" r:id="rId19"/>
    <p:sldId id="304" r:id="rId20"/>
    <p:sldId id="294" r:id="rId21"/>
    <p:sldId id="315" r:id="rId22"/>
    <p:sldId id="305" r:id="rId23"/>
    <p:sldId id="297" r:id="rId24"/>
    <p:sldId id="280" r:id="rId25"/>
    <p:sldId id="279"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800"/>
    <a:srgbClr val="1BC4DF"/>
    <a:srgbClr val="0ADAD8"/>
    <a:srgbClr val="3F5378"/>
    <a:srgbClr val="FF9C00"/>
    <a:srgbClr val="C7D3E6"/>
    <a:srgbClr val="7DDFEF"/>
    <a:srgbClr val="9CCF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5B0347B-8289-4333-BD8A-AB949DE65FCF}">
  <a:tblStyle styleId="{D5B0347B-8289-4333-BD8A-AB949DE65FC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3" d="100"/>
          <a:sy n="93" d="100"/>
        </p:scale>
        <p:origin x="72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57952627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5960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6029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2611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9675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33841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64661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72463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2398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9690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8063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1172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6028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4387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71431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9477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2908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73367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488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4032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8756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151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8939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97134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277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15971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lstStyle>
            <a:lvl1pPr lvl="0" rtl="0">
              <a:spcBef>
                <a:spcPts val="0"/>
              </a:spcBef>
              <a:spcAft>
                <a:spcPts val="0"/>
              </a:spcAft>
              <a:buClr>
                <a:srgbClr val="FF9800"/>
              </a:buClr>
              <a:buSzPts val="2000"/>
              <a:buNone/>
              <a:defRPr sz="2000">
                <a:solidFill>
                  <a:srgbClr val="FF9800"/>
                </a:solidFill>
              </a:defRPr>
            </a:lvl1pPr>
            <a:lvl2pPr lvl="1" rtl="0">
              <a:spcBef>
                <a:spcPts val="1000"/>
              </a:spcBef>
              <a:spcAft>
                <a:spcPts val="0"/>
              </a:spcAft>
              <a:buClr>
                <a:srgbClr val="FF9800"/>
              </a:buClr>
              <a:buSzPts val="2000"/>
              <a:buNone/>
              <a:defRPr sz="2000">
                <a:solidFill>
                  <a:srgbClr val="FF9800"/>
                </a:solidFill>
              </a:defRPr>
            </a:lvl2pPr>
            <a:lvl3pPr lvl="2" rtl="0">
              <a:spcBef>
                <a:spcPts val="1000"/>
              </a:spcBef>
              <a:spcAft>
                <a:spcPts val="0"/>
              </a:spcAft>
              <a:buClr>
                <a:srgbClr val="FF9800"/>
              </a:buClr>
              <a:buSzPts val="2000"/>
              <a:buNone/>
              <a:defRPr sz="2000">
                <a:solidFill>
                  <a:srgbClr val="FF9800"/>
                </a:solidFill>
              </a:defRPr>
            </a:lvl3pPr>
            <a:lvl4pPr lvl="3" rtl="0">
              <a:spcBef>
                <a:spcPts val="1000"/>
              </a:spcBef>
              <a:spcAft>
                <a:spcPts val="0"/>
              </a:spcAft>
              <a:buClr>
                <a:srgbClr val="FF9800"/>
              </a:buClr>
              <a:buSzPts val="2000"/>
              <a:buNone/>
              <a:defRPr sz="2000">
                <a:solidFill>
                  <a:srgbClr val="FF9800"/>
                </a:solidFill>
              </a:defRPr>
            </a:lvl4pPr>
            <a:lvl5pPr lvl="4" rtl="0">
              <a:spcBef>
                <a:spcPts val="1000"/>
              </a:spcBef>
              <a:spcAft>
                <a:spcPts val="0"/>
              </a:spcAft>
              <a:buClr>
                <a:srgbClr val="FF9800"/>
              </a:buClr>
              <a:buSzPts val="2000"/>
              <a:buNone/>
              <a:defRPr sz="2000">
                <a:solidFill>
                  <a:srgbClr val="FF9800"/>
                </a:solidFill>
              </a:defRPr>
            </a:lvl5pPr>
            <a:lvl6pPr lvl="5" rtl="0">
              <a:spcBef>
                <a:spcPts val="1000"/>
              </a:spcBef>
              <a:spcAft>
                <a:spcPts val="0"/>
              </a:spcAft>
              <a:buClr>
                <a:srgbClr val="FF9800"/>
              </a:buClr>
              <a:buSzPts val="2000"/>
              <a:buNone/>
              <a:defRPr sz="2000">
                <a:solidFill>
                  <a:srgbClr val="FF9800"/>
                </a:solidFill>
              </a:defRPr>
            </a:lvl6pPr>
            <a:lvl7pPr lvl="6" rtl="0">
              <a:spcBef>
                <a:spcPts val="1000"/>
              </a:spcBef>
              <a:spcAft>
                <a:spcPts val="0"/>
              </a:spcAft>
              <a:buClr>
                <a:srgbClr val="FF9800"/>
              </a:buClr>
              <a:buSzPts val="2000"/>
              <a:buNone/>
              <a:defRPr sz="2000">
                <a:solidFill>
                  <a:srgbClr val="FF9800"/>
                </a:solidFill>
              </a:defRPr>
            </a:lvl7pPr>
            <a:lvl8pPr lvl="7" rtl="0">
              <a:spcBef>
                <a:spcPts val="1000"/>
              </a:spcBef>
              <a:spcAft>
                <a:spcPts val="0"/>
              </a:spcAft>
              <a:buClr>
                <a:srgbClr val="FF9800"/>
              </a:buClr>
              <a:buSzPts val="2000"/>
              <a:buNone/>
              <a:defRPr sz="2000">
                <a:solidFill>
                  <a:srgbClr val="FF9800"/>
                </a:solidFill>
              </a:defRPr>
            </a:lvl8pPr>
            <a:lvl9pPr lvl="8" rtl="0">
              <a:spcBef>
                <a:spcPts val="1000"/>
              </a:spcBef>
              <a:spcAft>
                <a:spcPts val="1000"/>
              </a:spcAft>
              <a:buClr>
                <a:srgbClr val="FF9800"/>
              </a:buClr>
              <a:buSzPts val="2000"/>
              <a:buNone/>
              <a:defRPr sz="2000">
                <a:solidFill>
                  <a:srgbClr val="FF9800"/>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2"/>
        <p:cNvGrpSpPr/>
        <p:nvPr/>
      </p:nvGrpSpPr>
      <p:grpSpPr>
        <a:xfrm>
          <a:off x="0" y="0"/>
          <a:ext cx="0" cy="0"/>
          <a:chOff x="0" y="0"/>
          <a:chExt cx="0" cy="0"/>
        </a:xfrm>
      </p:grpSpPr>
      <p:sp>
        <p:nvSpPr>
          <p:cNvPr id="43" name="Google Shape;43;p4"/>
          <p:cNvSpPr/>
          <p:nvPr/>
        </p:nvSpPr>
        <p:spPr>
          <a:xfrm>
            <a:off x="7544483" y="657775"/>
            <a:ext cx="1299300" cy="4329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44" name="Google Shape;44;p4"/>
          <p:cNvGrpSpPr/>
          <p:nvPr/>
        </p:nvGrpSpPr>
        <p:grpSpPr>
          <a:xfrm>
            <a:off x="0" y="-7088"/>
            <a:ext cx="8661398" cy="5150588"/>
            <a:chOff x="0" y="-7088"/>
            <a:chExt cx="8661398" cy="5150588"/>
          </a:xfrm>
        </p:grpSpPr>
        <p:sp>
          <p:nvSpPr>
            <p:cNvPr id="45" name="Google Shape;45;p4"/>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47" name="Google Shape;47;p4"/>
          <p:cNvGrpSpPr/>
          <p:nvPr/>
        </p:nvGrpSpPr>
        <p:grpSpPr>
          <a:xfrm rot="10800000" flipH="1">
            <a:off x="1" y="1090763"/>
            <a:ext cx="8847502" cy="2961975"/>
            <a:chOff x="-8178042" y="-4493254"/>
            <a:chExt cx="19483598" cy="6522736"/>
          </a:xfrm>
        </p:grpSpPr>
        <p:sp>
          <p:nvSpPr>
            <p:cNvPr id="48" name="Google Shape;48;p4"/>
            <p:cNvSpPr/>
            <p:nvPr/>
          </p:nvSpPr>
          <p:spPr>
            <a:xfrm>
              <a:off x="-8178042" y="-4493118"/>
              <a:ext cx="129684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49" name="Google Shape;49;p4"/>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sp>
        <p:nvSpPr>
          <p:cNvPr id="50" name="Google Shape;50;p4"/>
          <p:cNvSpPr txBox="1">
            <a:spLocks noGrp="1"/>
          </p:cNvSpPr>
          <p:nvPr>
            <p:ph type="body" idx="1"/>
          </p:nvPr>
        </p:nvSpPr>
        <p:spPr>
          <a:xfrm>
            <a:off x="829775" y="1202000"/>
            <a:ext cx="5090700" cy="2745000"/>
          </a:xfrm>
          <a:prstGeom prst="rect">
            <a:avLst/>
          </a:prstGeom>
        </p:spPr>
        <p:txBody>
          <a:bodyPr spcFirstLastPara="1" wrap="square" lIns="91425" tIns="91425" rIns="91425" bIns="91425" anchor="t" anchorCtr="0"/>
          <a:lstStyle>
            <a:lvl1pPr marL="457200" lvl="0" indent="-419100" rtl="0">
              <a:spcBef>
                <a:spcPts val="600"/>
              </a:spcBef>
              <a:spcAft>
                <a:spcPts val="0"/>
              </a:spcAft>
              <a:buClr>
                <a:srgbClr val="FFFFFF"/>
              </a:buClr>
              <a:buSzPts val="3000"/>
              <a:buChar char="▰"/>
              <a:defRPr sz="3000" i="1">
                <a:solidFill>
                  <a:srgbClr val="FFFFFF"/>
                </a:solidFill>
              </a:defRPr>
            </a:lvl1pPr>
            <a:lvl2pPr marL="914400" lvl="1" indent="-419100" rtl="0">
              <a:spcBef>
                <a:spcPts val="480"/>
              </a:spcBef>
              <a:spcAft>
                <a:spcPts val="0"/>
              </a:spcAft>
              <a:buClr>
                <a:srgbClr val="FFFFFF"/>
              </a:buClr>
              <a:buSzPts val="3000"/>
              <a:buChar char="▻"/>
              <a:defRPr sz="3000" i="1">
                <a:solidFill>
                  <a:srgbClr val="FFFFFF"/>
                </a:solidFill>
              </a:defRPr>
            </a:lvl2pPr>
            <a:lvl3pPr marL="1371600" lvl="2" indent="-419100" rtl="0">
              <a:spcBef>
                <a:spcPts val="480"/>
              </a:spcBef>
              <a:spcAft>
                <a:spcPts val="0"/>
              </a:spcAft>
              <a:buClr>
                <a:srgbClr val="FFFFFF"/>
              </a:buClr>
              <a:buSzPts val="3000"/>
              <a:buChar char="▻"/>
              <a:defRPr sz="3000" i="1">
                <a:solidFill>
                  <a:srgbClr val="FFFFFF"/>
                </a:solidFill>
              </a:defRPr>
            </a:lvl3pPr>
            <a:lvl4pPr marL="1828800" lvl="3" indent="-419100" rtl="0">
              <a:spcBef>
                <a:spcPts val="360"/>
              </a:spcBef>
              <a:spcAft>
                <a:spcPts val="0"/>
              </a:spcAft>
              <a:buClr>
                <a:srgbClr val="FFFFFF"/>
              </a:buClr>
              <a:buSzPts val="3000"/>
              <a:buChar char="▻"/>
              <a:defRPr sz="3000" i="1">
                <a:solidFill>
                  <a:srgbClr val="FFFFFF"/>
                </a:solidFill>
              </a:defRPr>
            </a:lvl4pPr>
            <a:lvl5pPr marL="2286000" lvl="4" indent="-419100" rtl="0">
              <a:spcBef>
                <a:spcPts val="360"/>
              </a:spcBef>
              <a:spcAft>
                <a:spcPts val="0"/>
              </a:spcAft>
              <a:buClr>
                <a:srgbClr val="FFFFFF"/>
              </a:buClr>
              <a:buSzPts val="3000"/>
              <a:buChar char="▻"/>
              <a:defRPr sz="3000" i="1">
                <a:solidFill>
                  <a:srgbClr val="FFFFFF"/>
                </a:solidFill>
              </a:defRPr>
            </a:lvl5pPr>
            <a:lvl6pPr marL="2743200" lvl="5" indent="-419100" rtl="0">
              <a:spcBef>
                <a:spcPts val="360"/>
              </a:spcBef>
              <a:spcAft>
                <a:spcPts val="0"/>
              </a:spcAft>
              <a:buClr>
                <a:srgbClr val="FFFFFF"/>
              </a:buClr>
              <a:buSzPts val="3000"/>
              <a:buChar char="▻"/>
              <a:defRPr sz="3000" i="1">
                <a:solidFill>
                  <a:srgbClr val="FFFFFF"/>
                </a:solidFill>
              </a:defRPr>
            </a:lvl6pPr>
            <a:lvl7pPr marL="3200400" lvl="6" indent="-419100" rtl="0">
              <a:spcBef>
                <a:spcPts val="360"/>
              </a:spcBef>
              <a:spcAft>
                <a:spcPts val="0"/>
              </a:spcAft>
              <a:buClr>
                <a:srgbClr val="FFFFFF"/>
              </a:buClr>
              <a:buSzPts val="3000"/>
              <a:buChar char="▻"/>
              <a:defRPr sz="3000" i="1">
                <a:solidFill>
                  <a:srgbClr val="FFFFFF"/>
                </a:solidFill>
              </a:defRPr>
            </a:lvl7pPr>
            <a:lvl8pPr marL="3657600" lvl="7" indent="-419100" rtl="0">
              <a:spcBef>
                <a:spcPts val="360"/>
              </a:spcBef>
              <a:spcAft>
                <a:spcPts val="0"/>
              </a:spcAft>
              <a:buClr>
                <a:srgbClr val="FFFFFF"/>
              </a:buClr>
              <a:buSzPts val="3000"/>
              <a:buChar char="▻"/>
              <a:defRPr sz="3000" i="1">
                <a:solidFill>
                  <a:srgbClr val="FFFFFF"/>
                </a:solidFill>
              </a:defRPr>
            </a:lvl8pPr>
            <a:lvl9pPr marL="4114800" lvl="8" indent="-419100">
              <a:spcBef>
                <a:spcPts val="360"/>
              </a:spcBef>
              <a:spcAft>
                <a:spcPts val="0"/>
              </a:spcAft>
              <a:buClr>
                <a:srgbClr val="FFFFFF"/>
              </a:buClr>
              <a:buSzPts val="3000"/>
              <a:buChar char="▻"/>
              <a:defRPr sz="3000" i="1">
                <a:solidFill>
                  <a:srgbClr val="FFFFFF"/>
                </a:solidFill>
              </a:defRPr>
            </a:lvl9pPr>
          </a:lstStyle>
          <a:p>
            <a:endParaRPr/>
          </a:p>
        </p:txBody>
      </p:sp>
      <p:sp>
        <p:nvSpPr>
          <p:cNvPr id="51" name="Google Shape;51;p4"/>
          <p:cNvSpPr txBox="1"/>
          <p:nvPr/>
        </p:nvSpPr>
        <p:spPr>
          <a:xfrm>
            <a:off x="286600" y="1014575"/>
            <a:ext cx="6765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solidFill>
                  <a:srgbClr val="FF9800"/>
                </a:solidFill>
              </a:rPr>
              <a:t>“</a:t>
            </a:r>
            <a:endParaRPr sz="7200" b="1">
              <a:solidFill>
                <a:srgbClr val="FF9800"/>
              </a:solidFill>
            </a:endParaRPr>
          </a:p>
        </p:txBody>
      </p:sp>
      <p:grpSp>
        <p:nvGrpSpPr>
          <p:cNvPr id="52" name="Google Shape;52;p4"/>
          <p:cNvGrpSpPr/>
          <p:nvPr/>
        </p:nvGrpSpPr>
        <p:grpSpPr>
          <a:xfrm>
            <a:off x="6946842" y="4472723"/>
            <a:ext cx="2202830" cy="670795"/>
            <a:chOff x="5575242" y="4472723"/>
            <a:chExt cx="2202830" cy="670795"/>
          </a:xfrm>
        </p:grpSpPr>
        <p:sp>
          <p:nvSpPr>
            <p:cNvPr id="53" name="Google Shape;53;p4"/>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 name="Google Shape;54;p4"/>
            <p:cNvGrpSpPr/>
            <p:nvPr/>
          </p:nvGrpSpPr>
          <p:grpSpPr>
            <a:xfrm flipH="1">
              <a:off x="5734850" y="4472723"/>
              <a:ext cx="2040837" cy="670795"/>
              <a:chOff x="1297954" y="330075"/>
              <a:chExt cx="5169293" cy="1699506"/>
            </a:xfrm>
          </p:grpSpPr>
          <p:sp>
            <p:nvSpPr>
              <p:cNvPr id="55" name="Google Shape;55;p4"/>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4"/>
            <p:cNvGrpSpPr/>
            <p:nvPr/>
          </p:nvGrpSpPr>
          <p:grpSpPr>
            <a:xfrm flipH="1">
              <a:off x="5578209" y="4646738"/>
              <a:ext cx="2199863" cy="304563"/>
              <a:chOff x="-5827153" y="330075"/>
              <a:chExt cx="12276019" cy="1699569"/>
            </a:xfrm>
          </p:grpSpPr>
          <p:sp>
            <p:nvSpPr>
              <p:cNvPr id="58" name="Google Shape;58;p4"/>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 name="Google Shape;60;p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4" y="40"/>
            <a:ext cx="7072430" cy="1327315"/>
            <a:chOff x="-4" y="40"/>
            <a:chExt cx="7072430" cy="1327315"/>
          </a:xfrm>
        </p:grpSpPr>
        <p:sp>
          <p:nvSpPr>
            <p:cNvPr id="63" name="Google Shape;63;p5"/>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64" name="Google Shape;64;p5"/>
            <p:cNvGrpSpPr/>
            <p:nvPr/>
          </p:nvGrpSpPr>
          <p:grpSpPr>
            <a:xfrm rot="10800000" flipH="1">
              <a:off x="3" y="40"/>
              <a:ext cx="6756168" cy="1327315"/>
              <a:chOff x="-2168138" y="330075"/>
              <a:chExt cx="8650663" cy="1699506"/>
            </a:xfrm>
          </p:grpSpPr>
          <p:sp>
            <p:nvSpPr>
              <p:cNvPr id="65" name="Google Shape;65;p5"/>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66" name="Google Shape;66;p5"/>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67" name="Google Shape;67;p5"/>
            <p:cNvGrpSpPr/>
            <p:nvPr/>
          </p:nvGrpSpPr>
          <p:grpSpPr>
            <a:xfrm rot="10800000" flipH="1">
              <a:off x="-4" y="381007"/>
              <a:ext cx="7072430" cy="771744"/>
              <a:chOff x="-9092084" y="330075"/>
              <a:chExt cx="15574609" cy="1699501"/>
            </a:xfrm>
          </p:grpSpPr>
          <p:sp>
            <p:nvSpPr>
              <p:cNvPr id="68" name="Google Shape;68;p5"/>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69" name="Google Shape;69;p5"/>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70" name="Google Shape;70;p5"/>
          <p:cNvGrpSpPr/>
          <p:nvPr/>
        </p:nvGrpSpPr>
        <p:grpSpPr>
          <a:xfrm>
            <a:off x="6946842" y="4472723"/>
            <a:ext cx="2202830" cy="670795"/>
            <a:chOff x="5575242" y="4472723"/>
            <a:chExt cx="2202830" cy="670795"/>
          </a:xfrm>
        </p:grpSpPr>
        <p:sp>
          <p:nvSpPr>
            <p:cNvPr id="71" name="Google Shape;71;p5"/>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 name="Google Shape;72;p5"/>
            <p:cNvGrpSpPr/>
            <p:nvPr/>
          </p:nvGrpSpPr>
          <p:grpSpPr>
            <a:xfrm flipH="1">
              <a:off x="5734850" y="4472723"/>
              <a:ext cx="2040837" cy="670795"/>
              <a:chOff x="1297954" y="330075"/>
              <a:chExt cx="5169293" cy="1699506"/>
            </a:xfrm>
          </p:grpSpPr>
          <p:sp>
            <p:nvSpPr>
              <p:cNvPr id="73" name="Google Shape;73;p5"/>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75;p5"/>
            <p:cNvGrpSpPr/>
            <p:nvPr/>
          </p:nvGrpSpPr>
          <p:grpSpPr>
            <a:xfrm flipH="1">
              <a:off x="5578209" y="4646738"/>
              <a:ext cx="2199863" cy="304563"/>
              <a:chOff x="-5827153" y="330075"/>
              <a:chExt cx="12276019" cy="1699569"/>
            </a:xfrm>
          </p:grpSpPr>
          <p:sp>
            <p:nvSpPr>
              <p:cNvPr id="76" name="Google Shape;76;p5"/>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sp>
        <p:nvSpPr>
          <p:cNvPr id="163" name="Google Shape;163;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grpSp>
        <p:nvGrpSpPr>
          <p:cNvPr id="164" name="Google Shape;164;p10"/>
          <p:cNvGrpSpPr/>
          <p:nvPr/>
        </p:nvGrpSpPr>
        <p:grpSpPr>
          <a:xfrm>
            <a:off x="6946842" y="4472723"/>
            <a:ext cx="2202830" cy="670795"/>
            <a:chOff x="5575242" y="4472723"/>
            <a:chExt cx="2202830" cy="670795"/>
          </a:xfrm>
        </p:grpSpPr>
        <p:sp>
          <p:nvSpPr>
            <p:cNvPr id="165" name="Google Shape;165;p10"/>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10"/>
            <p:cNvGrpSpPr/>
            <p:nvPr/>
          </p:nvGrpSpPr>
          <p:grpSpPr>
            <a:xfrm flipH="1">
              <a:off x="5734850" y="4472723"/>
              <a:ext cx="2040837" cy="670795"/>
              <a:chOff x="1297954" y="330075"/>
              <a:chExt cx="5169293" cy="1699506"/>
            </a:xfrm>
          </p:grpSpPr>
          <p:sp>
            <p:nvSpPr>
              <p:cNvPr id="167" name="Google Shape;167;p10"/>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0"/>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0"/>
            <p:cNvGrpSpPr/>
            <p:nvPr/>
          </p:nvGrpSpPr>
          <p:grpSpPr>
            <a:xfrm flipH="1">
              <a:off x="5578209" y="4646738"/>
              <a:ext cx="2199863" cy="304563"/>
              <a:chOff x="-5827153" y="330075"/>
              <a:chExt cx="12276019" cy="1699569"/>
            </a:xfrm>
          </p:grpSpPr>
          <p:sp>
            <p:nvSpPr>
              <p:cNvPr id="170" name="Google Shape;170;p10"/>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0"/>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 name="Google Shape;172;p10"/>
          <p:cNvGrpSpPr/>
          <p:nvPr/>
        </p:nvGrpSpPr>
        <p:grpSpPr>
          <a:xfrm rot="10800000">
            <a:off x="-8" y="-2"/>
            <a:ext cx="2202830" cy="670795"/>
            <a:chOff x="5575242" y="4472723"/>
            <a:chExt cx="2202830" cy="670795"/>
          </a:xfrm>
        </p:grpSpPr>
        <p:sp>
          <p:nvSpPr>
            <p:cNvPr id="173" name="Google Shape;173;p10"/>
            <p:cNvSpPr/>
            <p:nvPr/>
          </p:nvSpPr>
          <p:spPr>
            <a:xfrm rot="10800000">
              <a:off x="5575242" y="4948334"/>
              <a:ext cx="394200" cy="131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10"/>
            <p:cNvGrpSpPr/>
            <p:nvPr/>
          </p:nvGrpSpPr>
          <p:grpSpPr>
            <a:xfrm flipH="1">
              <a:off x="5734850" y="4472723"/>
              <a:ext cx="2040837" cy="670795"/>
              <a:chOff x="1297954" y="330075"/>
              <a:chExt cx="5169293" cy="1699506"/>
            </a:xfrm>
          </p:grpSpPr>
          <p:sp>
            <p:nvSpPr>
              <p:cNvPr id="175" name="Google Shape;175;p10"/>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10"/>
            <p:cNvGrpSpPr/>
            <p:nvPr/>
          </p:nvGrpSpPr>
          <p:grpSpPr>
            <a:xfrm flipH="1">
              <a:off x="5578209" y="4646738"/>
              <a:ext cx="2199863" cy="304563"/>
              <a:chOff x="-5827153" y="330075"/>
              <a:chExt cx="12276019" cy="1699569"/>
            </a:xfrm>
          </p:grpSpPr>
          <p:sp>
            <p:nvSpPr>
              <p:cNvPr id="178" name="Google Shape;178;p10"/>
              <p:cNvSpPr/>
              <p:nvPr/>
            </p:nvSpPr>
            <p:spPr>
              <a:xfrm>
                <a:off x="-5827153" y="330144"/>
                <a:ext cx="1061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4749366"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6"/>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22327968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1pPr>
            <a:lvl2pPr lvl="1">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2pPr>
            <a:lvl3pPr lvl="2">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3pPr>
            <a:lvl4pPr lvl="3">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4pPr>
            <a:lvl5pPr lvl="4">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5pPr>
            <a:lvl6pPr lvl="5">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6pPr>
            <a:lvl7pPr lvl="6">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7pPr>
            <a:lvl8pPr lvl="7">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8pPr>
            <a:lvl9pPr lvl="8">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lstStyle>
            <a:lvl1pPr marL="457200" lvl="0" indent="-381000">
              <a:spcBef>
                <a:spcPts val="6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rgbClr val="FFFFFF"/>
                </a:solidFill>
                <a:latin typeface="Roboto Condensed"/>
                <a:ea typeface="Roboto Condensed"/>
                <a:cs typeface="Roboto Condensed"/>
                <a:sym typeface="Roboto Condensed"/>
              </a:defRPr>
            </a:lvl1pPr>
            <a:lvl2pPr lvl="1" algn="r">
              <a:buNone/>
              <a:defRPr sz="1200" b="1">
                <a:solidFill>
                  <a:srgbClr val="FFFFFF"/>
                </a:solidFill>
                <a:latin typeface="Roboto Condensed"/>
                <a:ea typeface="Roboto Condensed"/>
                <a:cs typeface="Roboto Condensed"/>
                <a:sym typeface="Roboto Condensed"/>
              </a:defRPr>
            </a:lvl2pPr>
            <a:lvl3pPr lvl="2" algn="r">
              <a:buNone/>
              <a:defRPr sz="1200" b="1">
                <a:solidFill>
                  <a:srgbClr val="FFFFFF"/>
                </a:solidFill>
                <a:latin typeface="Roboto Condensed"/>
                <a:ea typeface="Roboto Condensed"/>
                <a:cs typeface="Roboto Condensed"/>
                <a:sym typeface="Roboto Condensed"/>
              </a:defRPr>
            </a:lvl3pPr>
            <a:lvl4pPr lvl="3" algn="r">
              <a:buNone/>
              <a:defRPr sz="1200" b="1">
                <a:solidFill>
                  <a:srgbClr val="FFFFFF"/>
                </a:solidFill>
                <a:latin typeface="Roboto Condensed"/>
                <a:ea typeface="Roboto Condensed"/>
                <a:cs typeface="Roboto Condensed"/>
                <a:sym typeface="Roboto Condensed"/>
              </a:defRPr>
            </a:lvl4pPr>
            <a:lvl5pPr lvl="4" algn="r">
              <a:buNone/>
              <a:defRPr sz="1200" b="1">
                <a:solidFill>
                  <a:srgbClr val="FFFFFF"/>
                </a:solidFill>
                <a:latin typeface="Roboto Condensed"/>
                <a:ea typeface="Roboto Condensed"/>
                <a:cs typeface="Roboto Condensed"/>
                <a:sym typeface="Roboto Condensed"/>
              </a:defRPr>
            </a:lvl5pPr>
            <a:lvl6pPr lvl="5" algn="r">
              <a:buNone/>
              <a:defRPr sz="1200" b="1">
                <a:solidFill>
                  <a:srgbClr val="FFFFFF"/>
                </a:solidFill>
                <a:latin typeface="Roboto Condensed"/>
                <a:ea typeface="Roboto Condensed"/>
                <a:cs typeface="Roboto Condensed"/>
                <a:sym typeface="Roboto Condensed"/>
              </a:defRPr>
            </a:lvl6pPr>
            <a:lvl7pPr lvl="6" algn="r">
              <a:buNone/>
              <a:defRPr sz="1200" b="1">
                <a:solidFill>
                  <a:srgbClr val="FFFFFF"/>
                </a:solidFill>
                <a:latin typeface="Roboto Condensed"/>
                <a:ea typeface="Roboto Condensed"/>
                <a:cs typeface="Roboto Condensed"/>
                <a:sym typeface="Roboto Condensed"/>
              </a:defRPr>
            </a:lvl7pPr>
            <a:lvl8pPr lvl="7" algn="r">
              <a:buNone/>
              <a:defRPr sz="1200" b="1">
                <a:solidFill>
                  <a:srgbClr val="FFFFFF"/>
                </a:solidFill>
                <a:latin typeface="Roboto Condensed"/>
                <a:ea typeface="Roboto Condensed"/>
                <a:cs typeface="Roboto Condensed"/>
                <a:sym typeface="Roboto Condensed"/>
              </a:defRPr>
            </a:lvl8pPr>
            <a:lvl9pPr lvl="8" algn="r">
              <a:buNone/>
              <a:defRPr sz="1200" b="1">
                <a:solidFill>
                  <a:srgbClr val="FFFFFF"/>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6" r:id="rId5"/>
    <p:sldLayoutId id="2147483658"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www.who.int/governance/eb/who_constitution_sp.pdf"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4.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685800" y="1090750"/>
            <a:ext cx="5367900" cy="2961900"/>
          </a:xfrm>
          <a:prstGeom prst="rect">
            <a:avLst/>
          </a:prstGeom>
          <a:effectLst>
            <a:outerShdw blurRad="63500" sx="102000" sy="102000" algn="ctr" rotWithShape="0">
              <a:prstClr val="black">
                <a:alpha val="46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s-MX" dirty="0" smtClean="0"/>
              <a:t>MedicApp ‘Medical </a:t>
            </a:r>
            <a:r>
              <a:rPr lang="es-MX" dirty="0" err="1" smtClean="0"/>
              <a:t>Appointments</a:t>
            </a:r>
            <a:r>
              <a:rPr lang="es-MX" dirty="0" smtClean="0"/>
              <a:t>’.</a:t>
            </a:r>
            <a:br>
              <a:rPr lang="es-MX" dirty="0" smtClean="0"/>
            </a:br>
            <a:r>
              <a:rPr lang="es-MX" sz="1800" dirty="0"/>
              <a:t> </a:t>
            </a:r>
            <a:r>
              <a:rPr lang="es-MX" dirty="0" smtClean="0"/>
              <a:t/>
            </a:r>
            <a:br>
              <a:rPr lang="es-MX" dirty="0" smtClean="0"/>
            </a:br>
            <a:r>
              <a:rPr lang="es-MX" sz="2000" dirty="0" smtClean="0">
                <a:solidFill>
                  <a:schemeClr val="bg1"/>
                </a:solidFill>
              </a:rPr>
              <a:t>Defensa Final Estancia II.</a:t>
            </a:r>
            <a:endParaRPr lang="es-MX" sz="2000" dirty="0">
              <a:solidFill>
                <a:schemeClr val="bg1"/>
              </a:solidFill>
            </a:endParaRPr>
          </a:p>
        </p:txBody>
      </p:sp>
      <p:sp>
        <p:nvSpPr>
          <p:cNvPr id="3" name="2 CuadroTexto"/>
          <p:cNvSpPr txBox="1"/>
          <p:nvPr/>
        </p:nvSpPr>
        <p:spPr>
          <a:xfrm>
            <a:off x="612775" y="4170602"/>
            <a:ext cx="2717411" cy="492443"/>
          </a:xfrm>
          <a:prstGeom prst="rect">
            <a:avLst/>
          </a:prstGeom>
          <a:noFill/>
        </p:spPr>
        <p:txBody>
          <a:bodyPr wrap="none" rtlCol="0">
            <a:spAutoFit/>
          </a:bodyPr>
          <a:lstStyle/>
          <a:p>
            <a:pPr marL="285750" indent="-285750">
              <a:buFont typeface="Arial" pitchFamily="34" charset="0"/>
              <a:buChar char="•"/>
            </a:pPr>
            <a:r>
              <a:rPr lang="es-MX" sz="1300" b="1" dirty="0">
                <a:solidFill>
                  <a:schemeClr val="tx1">
                    <a:lumMod val="75000"/>
                    <a:lumOff val="25000"/>
                  </a:schemeClr>
                </a:solidFill>
              </a:rPr>
              <a:t>Suarez Gil </a:t>
            </a:r>
            <a:r>
              <a:rPr lang="es-MX" sz="1300" b="1" dirty="0" err="1">
                <a:solidFill>
                  <a:schemeClr val="tx1">
                    <a:lumMod val="75000"/>
                    <a:lumOff val="25000"/>
                  </a:schemeClr>
                </a:solidFill>
              </a:rPr>
              <a:t>Jose</a:t>
            </a:r>
            <a:r>
              <a:rPr lang="es-MX" sz="1300" b="1" dirty="0">
                <a:solidFill>
                  <a:schemeClr val="tx1">
                    <a:lumMod val="75000"/>
                    <a:lumOff val="25000"/>
                  </a:schemeClr>
                </a:solidFill>
              </a:rPr>
              <a:t> </a:t>
            </a:r>
            <a:r>
              <a:rPr lang="es-MX" sz="1300" b="1" dirty="0" smtClean="0">
                <a:solidFill>
                  <a:schemeClr val="tx1">
                    <a:lumMod val="75000"/>
                    <a:lumOff val="25000"/>
                  </a:schemeClr>
                </a:solidFill>
              </a:rPr>
              <a:t>Guadalupe.</a:t>
            </a:r>
            <a:endParaRPr lang="es-MX" sz="1300" b="1" dirty="0">
              <a:solidFill>
                <a:schemeClr val="tx1">
                  <a:lumMod val="75000"/>
                  <a:lumOff val="25000"/>
                </a:schemeClr>
              </a:solidFill>
            </a:endParaRPr>
          </a:p>
          <a:p>
            <a:pPr marL="285750" indent="-285750">
              <a:buFont typeface="Arial" pitchFamily="34" charset="0"/>
              <a:buChar char="•"/>
            </a:pPr>
            <a:r>
              <a:rPr lang="es-MX" sz="1300" b="1" dirty="0" smtClean="0">
                <a:solidFill>
                  <a:schemeClr val="tx1">
                    <a:lumMod val="75000"/>
                    <a:lumOff val="25000"/>
                  </a:schemeClr>
                </a:solidFill>
              </a:rPr>
              <a:t>Gabriel Romero </a:t>
            </a:r>
            <a:r>
              <a:rPr lang="es-MX" sz="1300" b="1" dirty="0" err="1" smtClean="0">
                <a:solidFill>
                  <a:schemeClr val="tx1">
                    <a:lumMod val="75000"/>
                    <a:lumOff val="25000"/>
                  </a:schemeClr>
                </a:solidFill>
              </a:rPr>
              <a:t>Maria</a:t>
            </a:r>
            <a:r>
              <a:rPr lang="es-MX" sz="1300" b="1" dirty="0" smtClean="0">
                <a:solidFill>
                  <a:schemeClr val="tx1">
                    <a:lumMod val="75000"/>
                    <a:lumOff val="25000"/>
                  </a:schemeClr>
                </a:solidFill>
              </a:rPr>
              <a:t> Arely.</a:t>
            </a:r>
          </a:p>
        </p:txBody>
      </p:sp>
      <p:sp>
        <p:nvSpPr>
          <p:cNvPr id="4" name="AutoShape 2" descr="Resultado de imagen para upemo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5" name="Picture -1022" descr="C:\Users\PC04\Downloads\upemor-p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27" y="160338"/>
            <a:ext cx="634350" cy="669895"/>
          </a:xfrm>
          <a:prstGeom prst="rect">
            <a:avLst/>
          </a:prstGeom>
          <a:noFill/>
          <a:ln>
            <a:noFill/>
          </a:ln>
          <a:effectLst>
            <a:outerShdw blurRad="63500" sx="102000" sy="102000" algn="ctr" rotWithShape="0">
              <a:prstClr val="black">
                <a:alpha val="22000"/>
              </a:prstClr>
            </a:outerShdw>
          </a:effectLst>
          <a:extLst>
            <a:ext uri="{909E8E84-426E-40DD-AFC4-6F175D3DCCD1}">
              <a14:hiddenFill xmlns:a14="http://schemas.microsoft.com/office/drawing/2010/main">
                <a:solidFill>
                  <a:srgbClr val="FFFFFF"/>
                </a:solidFill>
              </a14:hiddenFill>
            </a:ext>
          </a:extLst>
        </p:spPr>
      </p:pic>
      <p:sp>
        <p:nvSpPr>
          <p:cNvPr id="6" name="AutoShape 5" descr="Resultado de imagen para upemor"/>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8" name="7 CuadroTexto"/>
          <p:cNvSpPr txBox="1"/>
          <p:nvPr/>
        </p:nvSpPr>
        <p:spPr>
          <a:xfrm>
            <a:off x="4067944" y="4295586"/>
            <a:ext cx="3276859" cy="292388"/>
          </a:xfrm>
          <a:prstGeom prst="rect">
            <a:avLst/>
          </a:prstGeom>
          <a:noFill/>
        </p:spPr>
        <p:txBody>
          <a:bodyPr wrap="none" rtlCol="0">
            <a:spAutoFit/>
          </a:bodyPr>
          <a:lstStyle/>
          <a:p>
            <a:r>
              <a:rPr lang="es-MX" sz="1300" b="1" dirty="0" smtClean="0">
                <a:solidFill>
                  <a:schemeClr val="bg1"/>
                </a:solidFill>
              </a:rPr>
              <a:t>Asesor: Dr. Miguel  Angel Ruiz </a:t>
            </a:r>
            <a:r>
              <a:rPr lang="es-MX" sz="1300" b="1" dirty="0" err="1" smtClean="0">
                <a:solidFill>
                  <a:schemeClr val="bg1"/>
                </a:solidFill>
              </a:rPr>
              <a:t>Jaimes</a:t>
            </a:r>
            <a:r>
              <a:rPr lang="es-MX" sz="1300" b="1" dirty="0" smtClean="0">
                <a:solidFill>
                  <a:schemeClr val="bg1"/>
                </a:solidFill>
              </a:rPr>
              <a:t>.</a:t>
            </a:r>
          </a:p>
        </p:txBody>
      </p:sp>
      <p:sp>
        <p:nvSpPr>
          <p:cNvPr id="9" name="8 CuadroTexto"/>
          <p:cNvSpPr txBox="1"/>
          <p:nvPr/>
        </p:nvSpPr>
        <p:spPr>
          <a:xfrm>
            <a:off x="5442116" y="4803998"/>
            <a:ext cx="3110147" cy="261610"/>
          </a:xfrm>
          <a:prstGeom prst="rect">
            <a:avLst/>
          </a:prstGeom>
          <a:noFill/>
        </p:spPr>
        <p:txBody>
          <a:bodyPr wrap="none" rtlCol="0">
            <a:spAutoFit/>
          </a:bodyPr>
          <a:lstStyle/>
          <a:p>
            <a:r>
              <a:rPr lang="es-MX" sz="1100" b="1" dirty="0" err="1" smtClean="0">
                <a:solidFill>
                  <a:schemeClr val="tx1">
                    <a:lumMod val="75000"/>
                    <a:lumOff val="25000"/>
                  </a:schemeClr>
                </a:solidFill>
              </a:rPr>
              <a:t>Jiutepec</a:t>
            </a:r>
            <a:r>
              <a:rPr lang="es-MX" sz="1100" b="1" dirty="0" smtClean="0">
                <a:solidFill>
                  <a:schemeClr val="tx1">
                    <a:lumMod val="75000"/>
                    <a:lumOff val="25000"/>
                  </a:schemeClr>
                </a:solidFill>
              </a:rPr>
              <a:t> Mor. A 29 de Noviembre del 2018.  </a:t>
            </a: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1.1.6 ALCANCES</a:t>
            </a:r>
            <a:endParaRPr dirty="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22" name="Google Shape;618;p37"/>
          <p:cNvSpPr/>
          <p:nvPr/>
        </p:nvSpPr>
        <p:spPr>
          <a:xfrm>
            <a:off x="251520" y="623919"/>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7;p16"/>
          <p:cNvSpPr txBox="1">
            <a:spLocks noGrp="1"/>
          </p:cNvSpPr>
          <p:nvPr>
            <p:ph type="body" idx="1"/>
          </p:nvPr>
        </p:nvSpPr>
        <p:spPr>
          <a:xfrm>
            <a:off x="771062" y="1648800"/>
            <a:ext cx="5544616" cy="3145500"/>
          </a:xfrm>
          <a:prstGeom prst="rect">
            <a:avLst/>
          </a:prstGeom>
        </p:spPr>
        <p:txBody>
          <a:bodyPr spcFirstLastPara="1" wrap="square" lIns="91425" tIns="91425" rIns="91425" bIns="91425" anchor="ctr" anchorCtr="0">
            <a:noAutofit/>
          </a:bodyPr>
          <a:lstStyle/>
          <a:p>
            <a:pPr lvl="0"/>
            <a:r>
              <a:rPr lang="es-ES_tradnl" sz="1500" dirty="0" smtClean="0"/>
              <a:t>Permitirá al paciente </a:t>
            </a:r>
            <a:r>
              <a:rPr lang="es-ES_tradnl" sz="1500" dirty="0"/>
              <a:t>obtener atención médica </a:t>
            </a:r>
            <a:r>
              <a:rPr lang="es-ES_tradnl" sz="1500" dirty="0" smtClean="0"/>
              <a:t>en su hogar, </a:t>
            </a:r>
            <a:r>
              <a:rPr lang="es-ES_tradnl" sz="1500" dirty="0"/>
              <a:t>así mismo proporcionará </a:t>
            </a:r>
            <a:r>
              <a:rPr lang="es-ES_tradnl" sz="1500" dirty="0" smtClean="0"/>
              <a:t>a los médicos </a:t>
            </a:r>
            <a:r>
              <a:rPr lang="es-ES_tradnl" sz="1500" dirty="0"/>
              <a:t>una serie de herramientas que le </a:t>
            </a:r>
            <a:r>
              <a:rPr lang="es-ES_tradnl" sz="1500" dirty="0" smtClean="0"/>
              <a:t>ayudarán.</a:t>
            </a:r>
            <a:endParaRPr lang="es-MX" sz="1500" dirty="0"/>
          </a:p>
          <a:p>
            <a:pPr lvl="0"/>
            <a:r>
              <a:rPr lang="es-ES_tradnl" sz="1500" dirty="0" smtClean="0"/>
              <a:t>Llevará la </a:t>
            </a:r>
            <a:r>
              <a:rPr lang="es-ES_tradnl" sz="1500" dirty="0"/>
              <a:t>gestión de los usuarios a partir </a:t>
            </a:r>
            <a:r>
              <a:rPr lang="es-ES_tradnl" sz="1500" dirty="0" smtClean="0"/>
              <a:t>del administrador quien podrá crear también </a:t>
            </a:r>
            <a:r>
              <a:rPr lang="es-ES_tradnl" sz="1500" dirty="0"/>
              <a:t>los reportes </a:t>
            </a:r>
            <a:r>
              <a:rPr lang="es-ES_tradnl" sz="1500" dirty="0" smtClean="0"/>
              <a:t>para </a:t>
            </a:r>
            <a:r>
              <a:rPr lang="es-ES_tradnl" sz="1500" dirty="0"/>
              <a:t>el sistema.</a:t>
            </a:r>
            <a:endParaRPr lang="es-MX" sz="1500" dirty="0"/>
          </a:p>
          <a:p>
            <a:pPr lvl="0"/>
            <a:r>
              <a:rPr lang="es-ES_tradnl" sz="1500" dirty="0" smtClean="0"/>
              <a:t>El </a:t>
            </a:r>
            <a:r>
              <a:rPr lang="es-ES_tradnl" sz="1500" dirty="0"/>
              <a:t>programa será eficiente y funcional para los 3 tipos de usuarios, cumpliendo con la necesidad planteada con anterioridad.</a:t>
            </a:r>
            <a:endParaRPr lang="es-MX" sz="1500" dirty="0"/>
          </a:p>
          <a:p>
            <a:pPr marL="457200" lvl="0" indent="-381000" algn="l" rtl="0">
              <a:spcBef>
                <a:spcPts val="0"/>
              </a:spcBef>
              <a:spcAft>
                <a:spcPts val="0"/>
              </a:spcAft>
              <a:buSzPts val="2400"/>
              <a:buChar char="▰"/>
            </a:pPr>
            <a:endParaRPr dirty="0"/>
          </a:p>
        </p:txBody>
      </p:sp>
      <p:pic>
        <p:nvPicPr>
          <p:cNvPr id="1026" name="Picture 2" descr="Resultado de imagen para alcan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4489" y="1158775"/>
            <a:ext cx="2934489" cy="2769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3027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1.1.7 LIMITACIONES</a:t>
            </a:r>
            <a:endParaRPr dirty="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22" name="Google Shape;618;p37"/>
          <p:cNvSpPr/>
          <p:nvPr/>
        </p:nvSpPr>
        <p:spPr>
          <a:xfrm>
            <a:off x="251520" y="623919"/>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37;p16"/>
          <p:cNvSpPr txBox="1">
            <a:spLocks noGrp="1"/>
          </p:cNvSpPr>
          <p:nvPr>
            <p:ph type="body" idx="1"/>
          </p:nvPr>
        </p:nvSpPr>
        <p:spPr>
          <a:xfrm>
            <a:off x="814275" y="1616517"/>
            <a:ext cx="5544616" cy="3145500"/>
          </a:xfrm>
          <a:prstGeom prst="rect">
            <a:avLst/>
          </a:prstGeom>
        </p:spPr>
        <p:txBody>
          <a:bodyPr spcFirstLastPara="1" wrap="square" lIns="91425" tIns="91425" rIns="91425" bIns="91425" anchor="ctr" anchorCtr="0">
            <a:noAutofit/>
          </a:bodyPr>
          <a:lstStyle/>
          <a:p>
            <a:pPr lvl="0"/>
            <a:r>
              <a:rPr lang="es-MX" sz="1500" dirty="0" smtClean="0"/>
              <a:t>No cuenta con una planeación financiera.</a:t>
            </a:r>
            <a:endParaRPr lang="es-MX" sz="1500" dirty="0"/>
          </a:p>
          <a:p>
            <a:pPr lvl="0"/>
            <a:r>
              <a:rPr lang="es-MX" sz="1500" dirty="0" smtClean="0"/>
              <a:t>Requiere de conexión </a:t>
            </a:r>
            <a:r>
              <a:rPr lang="es-MX" sz="1500" dirty="0"/>
              <a:t>a </a:t>
            </a:r>
            <a:r>
              <a:rPr lang="es-MX" sz="1500" dirty="0" smtClean="0"/>
              <a:t>internet para funcionar correctamente.</a:t>
            </a:r>
            <a:endParaRPr lang="es-MX" sz="1500" dirty="0"/>
          </a:p>
          <a:p>
            <a:pPr lvl="0"/>
            <a:r>
              <a:rPr lang="es-MX" sz="1500" dirty="0" smtClean="0"/>
              <a:t>Los </a:t>
            </a:r>
            <a:r>
              <a:rPr lang="es-MX" sz="1500" dirty="0"/>
              <a:t>incidentes ocurridos entre los usuarios, es decir, accidentes, problemas de tratamientos, impuntualidad de los usuarios, así como situaciones fuera de la aplicación no son responsabilidad del mismo, dado que aún no se cuenta con un organismo supervisor de dichas situaciones externas al sistema.</a:t>
            </a:r>
          </a:p>
          <a:p>
            <a:pPr marL="457200" lvl="0" indent="-381000" algn="l" rtl="0">
              <a:spcBef>
                <a:spcPts val="0"/>
              </a:spcBef>
              <a:spcAft>
                <a:spcPts val="0"/>
              </a:spcAft>
              <a:buSzPts val="2400"/>
              <a:buChar char="▰"/>
            </a:pPr>
            <a:endParaRPr dirty="0"/>
          </a:p>
        </p:txBody>
      </p:sp>
      <p:pic>
        <p:nvPicPr>
          <p:cNvPr id="2050" name="Picture 2" descr="Resultado de imagen para limitacio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4772" y="1142682"/>
            <a:ext cx="2869228" cy="2869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68199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52006" y="3219822"/>
            <a:ext cx="4094400" cy="1159800"/>
          </a:xfrm>
          <a:prstGeom prst="rect">
            <a:avLst/>
          </a:prstGeom>
        </p:spPr>
        <p:txBody>
          <a:bodyPr spcFirstLastPara="1" wrap="square" lIns="91425" tIns="91425" rIns="91425" bIns="91425" anchor="b" anchorCtr="0">
            <a:noAutofit/>
          </a:bodyPr>
          <a:lstStyle/>
          <a:p>
            <a:r>
              <a:rPr lang="es-MX" sz="3200" dirty="0" smtClean="0"/>
              <a:t>ANÁLISIS DE REQUISITOS </a:t>
            </a:r>
            <a:endParaRPr lang="es-MX" sz="3200"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224" name="Google Shape;224;p14"/>
          <p:cNvSpPr txBox="1"/>
          <p:nvPr/>
        </p:nvSpPr>
        <p:spPr>
          <a:xfrm>
            <a:off x="463525" y="-10274"/>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0" b="1" dirty="0" smtClean="0">
                <a:solidFill>
                  <a:srgbClr val="3F5378"/>
                </a:solidFill>
                <a:latin typeface="Roboto Condensed"/>
                <a:ea typeface="Roboto Condensed"/>
                <a:cs typeface="Roboto Condensed"/>
                <a:sym typeface="Roboto Condensed"/>
              </a:rPr>
              <a:t>1.2</a:t>
            </a:r>
            <a:endParaRPr sz="18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24546603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1.2.1 METODOLOGÍA DE DESARROLLO</a:t>
            </a:r>
            <a:endParaRPr dirty="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22" name="Google Shape;618;p37"/>
          <p:cNvSpPr/>
          <p:nvPr/>
        </p:nvSpPr>
        <p:spPr>
          <a:xfrm>
            <a:off x="251520" y="623919"/>
            <a:ext cx="303511" cy="303511"/>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rupo 12"/>
          <p:cNvGrpSpPr/>
          <p:nvPr/>
        </p:nvGrpSpPr>
        <p:grpSpPr>
          <a:xfrm>
            <a:off x="1907704" y="1434197"/>
            <a:ext cx="5283059" cy="3500325"/>
            <a:chOff x="1403648" y="1480666"/>
            <a:chExt cx="5283059" cy="3500325"/>
          </a:xfrm>
        </p:grpSpPr>
        <p:grpSp>
          <p:nvGrpSpPr>
            <p:cNvPr id="6" name="Grupo 5"/>
            <p:cNvGrpSpPr/>
            <p:nvPr/>
          </p:nvGrpSpPr>
          <p:grpSpPr>
            <a:xfrm>
              <a:off x="1403648" y="1480666"/>
              <a:ext cx="4899973" cy="3500325"/>
              <a:chOff x="1722305" y="1451775"/>
              <a:chExt cx="4899973" cy="3500325"/>
            </a:xfrm>
          </p:grpSpPr>
          <p:grpSp>
            <p:nvGrpSpPr>
              <p:cNvPr id="5" name="Grupo 4"/>
              <p:cNvGrpSpPr/>
              <p:nvPr/>
            </p:nvGrpSpPr>
            <p:grpSpPr>
              <a:xfrm>
                <a:off x="1952959" y="1451775"/>
                <a:ext cx="4669319" cy="3500325"/>
                <a:chOff x="1952959" y="1451775"/>
                <a:chExt cx="4669319" cy="3500325"/>
              </a:xfrm>
            </p:grpSpPr>
            <p:pic>
              <p:nvPicPr>
                <p:cNvPr id="3" name="Imagen 2"/>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sharpenSoften amount="50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1979712" y="1451775"/>
                  <a:ext cx="4615813" cy="3500325"/>
                </a:xfrm>
                <a:prstGeom prst="rect">
                  <a:avLst/>
                </a:prstGeom>
              </p:spPr>
            </p:pic>
            <p:sp>
              <p:nvSpPr>
                <p:cNvPr id="2" name="Rectángulo redondeado 1"/>
                <p:cNvSpPr/>
                <p:nvPr/>
              </p:nvSpPr>
              <p:spPr>
                <a:xfrm>
                  <a:off x="3927578" y="1451775"/>
                  <a:ext cx="685986" cy="327887"/>
                </a:xfrm>
                <a:prstGeom prst="roundRect">
                  <a:avLst/>
                </a:prstGeom>
                <a:solidFill>
                  <a:srgbClr val="FF9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redondeado 7"/>
                <p:cNvSpPr/>
                <p:nvPr/>
              </p:nvSpPr>
              <p:spPr>
                <a:xfrm>
                  <a:off x="3944625" y="3075806"/>
                  <a:ext cx="685986" cy="327887"/>
                </a:xfrm>
                <a:prstGeom prst="roundRect">
                  <a:avLst/>
                </a:prstGeom>
                <a:solidFill>
                  <a:srgbClr val="FF9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CuadroTexto 13"/>
                <p:cNvSpPr txBox="1"/>
                <p:nvPr/>
              </p:nvSpPr>
              <p:spPr>
                <a:xfrm>
                  <a:off x="3969847" y="1451775"/>
                  <a:ext cx="601447" cy="307777"/>
                </a:xfrm>
                <a:prstGeom prst="rect">
                  <a:avLst/>
                </a:prstGeom>
                <a:noFill/>
                <a:ln>
                  <a:noFill/>
                </a:ln>
              </p:spPr>
              <p:txBody>
                <a:bodyPr wrap="none" rtlCol="0">
                  <a:spAutoFit/>
                </a:bodyPr>
                <a:lstStyle/>
                <a:p>
                  <a:r>
                    <a:rPr lang="es-MX" b="1" dirty="0" smtClean="0">
                      <a:solidFill>
                        <a:schemeClr val="bg1"/>
                      </a:solidFill>
                      <a:latin typeface="Arvo"/>
                    </a:rPr>
                    <a:t>Final</a:t>
                  </a:r>
                  <a:endParaRPr lang="es-MX" b="1" dirty="0">
                    <a:solidFill>
                      <a:schemeClr val="bg1"/>
                    </a:solidFill>
                    <a:latin typeface="Arvo"/>
                  </a:endParaRPr>
                </a:p>
              </p:txBody>
            </p:sp>
            <p:sp>
              <p:nvSpPr>
                <p:cNvPr id="15" name="CuadroTexto 14"/>
                <p:cNvSpPr txBox="1"/>
                <p:nvPr/>
              </p:nvSpPr>
              <p:spPr>
                <a:xfrm>
                  <a:off x="3979471" y="3082573"/>
                  <a:ext cx="651140" cy="307777"/>
                </a:xfrm>
                <a:prstGeom prst="rect">
                  <a:avLst/>
                </a:prstGeom>
                <a:noFill/>
                <a:ln>
                  <a:noFill/>
                </a:ln>
              </p:spPr>
              <p:txBody>
                <a:bodyPr wrap="none" rtlCol="0">
                  <a:spAutoFit/>
                </a:bodyPr>
                <a:lstStyle/>
                <a:p>
                  <a:r>
                    <a:rPr lang="es-MX" b="1" dirty="0" smtClean="0">
                      <a:solidFill>
                        <a:schemeClr val="bg1"/>
                      </a:solidFill>
                      <a:latin typeface="Arvo"/>
                    </a:rPr>
                    <a:t>Inicio</a:t>
                  </a:r>
                  <a:endParaRPr lang="es-MX" b="1" dirty="0">
                    <a:solidFill>
                      <a:schemeClr val="bg1"/>
                    </a:solidFill>
                    <a:latin typeface="Arvo"/>
                  </a:endParaRPr>
                </a:p>
              </p:txBody>
            </p:sp>
            <p:sp>
              <p:nvSpPr>
                <p:cNvPr id="16" name="Rectángulo 15"/>
                <p:cNvSpPr/>
                <p:nvPr/>
              </p:nvSpPr>
              <p:spPr>
                <a:xfrm>
                  <a:off x="1952959" y="2679814"/>
                  <a:ext cx="1938381" cy="468000"/>
                </a:xfrm>
                <a:prstGeom prst="rect">
                  <a:avLst/>
                </a:prstGeom>
                <a:solidFill>
                  <a:srgbClr val="9CC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CuadroTexto 16"/>
                <p:cNvSpPr txBox="1"/>
                <p:nvPr/>
              </p:nvSpPr>
              <p:spPr>
                <a:xfrm>
                  <a:off x="2085220" y="2759925"/>
                  <a:ext cx="1673856" cy="307777"/>
                </a:xfrm>
                <a:prstGeom prst="rect">
                  <a:avLst/>
                </a:prstGeom>
                <a:noFill/>
                <a:ln>
                  <a:noFill/>
                </a:ln>
              </p:spPr>
              <p:txBody>
                <a:bodyPr wrap="none" rtlCol="0">
                  <a:spAutoFit/>
                </a:bodyPr>
                <a:lstStyle/>
                <a:p>
                  <a:r>
                    <a:rPr lang="es-MX" b="1" dirty="0" smtClean="0">
                      <a:solidFill>
                        <a:schemeClr val="bg1"/>
                      </a:solidFill>
                      <a:latin typeface="Arvo"/>
                    </a:rPr>
                    <a:t>Test y evaluación</a:t>
                  </a:r>
                  <a:endParaRPr lang="es-MX" b="1" dirty="0">
                    <a:solidFill>
                      <a:schemeClr val="bg1"/>
                    </a:solidFill>
                    <a:latin typeface="Arvo"/>
                  </a:endParaRPr>
                </a:p>
              </p:txBody>
            </p:sp>
            <p:sp>
              <p:nvSpPr>
                <p:cNvPr id="20" name="Rectángulo 19"/>
                <p:cNvSpPr/>
                <p:nvPr/>
              </p:nvSpPr>
              <p:spPr>
                <a:xfrm>
                  <a:off x="4683897" y="3581956"/>
                  <a:ext cx="1938381" cy="468000"/>
                </a:xfrm>
                <a:prstGeom prst="rect">
                  <a:avLst/>
                </a:prstGeom>
                <a:solidFill>
                  <a:srgbClr val="9CC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CuadroTexto 20"/>
                <p:cNvSpPr txBox="1"/>
                <p:nvPr/>
              </p:nvSpPr>
              <p:spPr>
                <a:xfrm>
                  <a:off x="4803335" y="3677457"/>
                  <a:ext cx="1699504" cy="292388"/>
                </a:xfrm>
                <a:prstGeom prst="rect">
                  <a:avLst/>
                </a:prstGeom>
                <a:noFill/>
                <a:ln>
                  <a:noFill/>
                </a:ln>
              </p:spPr>
              <p:txBody>
                <a:bodyPr wrap="none" rtlCol="0">
                  <a:spAutoFit/>
                </a:bodyPr>
                <a:lstStyle/>
                <a:p>
                  <a:r>
                    <a:rPr lang="es-MX" sz="1300" b="1" dirty="0" smtClean="0">
                      <a:solidFill>
                        <a:schemeClr val="bg1"/>
                      </a:solidFill>
                      <a:latin typeface="Arvo"/>
                    </a:rPr>
                    <a:t>Diseño del sistema</a:t>
                  </a:r>
                  <a:endParaRPr lang="es-MX" sz="1300" b="1" dirty="0">
                    <a:solidFill>
                      <a:schemeClr val="bg1"/>
                    </a:solidFill>
                    <a:latin typeface="Arvo"/>
                  </a:endParaRPr>
                </a:p>
              </p:txBody>
            </p:sp>
          </p:grpSp>
          <p:sp>
            <p:nvSpPr>
              <p:cNvPr id="23" name="Rectángulo 22"/>
              <p:cNvSpPr/>
              <p:nvPr/>
            </p:nvSpPr>
            <p:spPr>
              <a:xfrm>
                <a:off x="1722306" y="3581957"/>
                <a:ext cx="2169034" cy="468000"/>
              </a:xfrm>
              <a:prstGeom prst="rect">
                <a:avLst/>
              </a:prstGeom>
              <a:solidFill>
                <a:srgbClr val="9CC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CuadroTexto 23"/>
              <p:cNvSpPr txBox="1"/>
              <p:nvPr/>
            </p:nvSpPr>
            <p:spPr>
              <a:xfrm>
                <a:off x="1722305" y="3662068"/>
                <a:ext cx="2201244" cy="307777"/>
              </a:xfrm>
              <a:prstGeom prst="rect">
                <a:avLst/>
              </a:prstGeom>
              <a:noFill/>
              <a:ln>
                <a:noFill/>
              </a:ln>
            </p:spPr>
            <p:txBody>
              <a:bodyPr wrap="none" rtlCol="0">
                <a:spAutoFit/>
              </a:bodyPr>
              <a:lstStyle/>
              <a:p>
                <a:r>
                  <a:rPr lang="es-MX" b="1" dirty="0" smtClean="0">
                    <a:solidFill>
                      <a:schemeClr val="bg1"/>
                    </a:solidFill>
                    <a:latin typeface="Arvo"/>
                  </a:rPr>
                  <a:t>Etapas de construcción</a:t>
                </a:r>
                <a:endParaRPr lang="es-MX" b="1" dirty="0">
                  <a:solidFill>
                    <a:schemeClr val="bg1"/>
                  </a:solidFill>
                  <a:latin typeface="Arvo"/>
                </a:endParaRPr>
              </a:p>
            </p:txBody>
          </p:sp>
        </p:grpSp>
        <p:sp>
          <p:nvSpPr>
            <p:cNvPr id="26" name="Rectángulo 25"/>
            <p:cNvSpPr/>
            <p:nvPr/>
          </p:nvSpPr>
          <p:spPr>
            <a:xfrm>
              <a:off x="4365238" y="2679814"/>
              <a:ext cx="2321469" cy="468000"/>
            </a:xfrm>
            <a:prstGeom prst="rect">
              <a:avLst/>
            </a:prstGeom>
            <a:solidFill>
              <a:srgbClr val="9CC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CuadroTexto 26"/>
            <p:cNvSpPr txBox="1"/>
            <p:nvPr/>
          </p:nvSpPr>
          <p:spPr>
            <a:xfrm>
              <a:off x="4365238" y="2767620"/>
              <a:ext cx="2321469" cy="292388"/>
            </a:xfrm>
            <a:prstGeom prst="rect">
              <a:avLst/>
            </a:prstGeom>
            <a:noFill/>
            <a:ln>
              <a:noFill/>
            </a:ln>
          </p:spPr>
          <p:txBody>
            <a:bodyPr wrap="none" rtlCol="0">
              <a:spAutoFit/>
            </a:bodyPr>
            <a:lstStyle/>
            <a:p>
              <a:r>
                <a:rPr lang="es-MX" sz="1300" b="1" dirty="0" smtClean="0">
                  <a:solidFill>
                    <a:schemeClr val="bg1"/>
                  </a:solidFill>
                  <a:latin typeface="Arvo"/>
                </a:rPr>
                <a:t>Análisis de requerimientos</a:t>
              </a:r>
              <a:endParaRPr lang="es-MX" sz="1300" b="1" dirty="0">
                <a:solidFill>
                  <a:schemeClr val="bg1"/>
                </a:solidFill>
                <a:latin typeface="Arvo"/>
              </a:endParaRPr>
            </a:p>
          </p:txBody>
        </p:sp>
      </p:grpSp>
      <p:sp>
        <p:nvSpPr>
          <p:cNvPr id="25" name="Google Shape;237;p16"/>
          <p:cNvSpPr txBox="1">
            <a:spLocks/>
          </p:cNvSpPr>
          <p:nvPr/>
        </p:nvSpPr>
        <p:spPr>
          <a:xfrm>
            <a:off x="179512" y="4525603"/>
            <a:ext cx="2669221" cy="61789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r>
              <a:rPr lang="es-MX" sz="1500" dirty="0" smtClean="0"/>
              <a:t>Metodología en espiral</a:t>
            </a:r>
          </a:p>
          <a:p>
            <a:pPr>
              <a:spcBef>
                <a:spcPts val="0"/>
              </a:spcBef>
            </a:pPr>
            <a:endParaRPr lang="es-MX" dirty="0"/>
          </a:p>
        </p:txBody>
      </p:sp>
    </p:spTree>
    <p:extLst>
      <p:ext uri="{BB962C8B-B14F-4D97-AF65-F5344CB8AC3E}">
        <p14:creationId xmlns:p14="http://schemas.microsoft.com/office/powerpoint/2010/main" val="23175958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1.2.2 REQUISITOS FUNCIONALES</a:t>
            </a:r>
            <a:endParaRPr dirty="0"/>
          </a:p>
        </p:txBody>
      </p:sp>
      <p:sp>
        <p:nvSpPr>
          <p:cNvPr id="237" name="Google Shape;237;p16"/>
          <p:cNvSpPr txBox="1">
            <a:spLocks noGrp="1"/>
          </p:cNvSpPr>
          <p:nvPr>
            <p:ph type="body" idx="1"/>
          </p:nvPr>
        </p:nvSpPr>
        <p:spPr>
          <a:xfrm>
            <a:off x="398664" y="1619770"/>
            <a:ext cx="5544616" cy="3328244"/>
          </a:xfrm>
          <a:prstGeom prst="rect">
            <a:avLst/>
          </a:prstGeom>
        </p:spPr>
        <p:txBody>
          <a:bodyPr spcFirstLastPara="1" wrap="square" lIns="91425" tIns="91425" rIns="91425" bIns="91425" anchor="ctr" anchorCtr="0">
            <a:noAutofit/>
          </a:bodyPr>
          <a:lstStyle/>
          <a:p>
            <a:pPr algn="just">
              <a:spcBef>
                <a:spcPts val="0"/>
              </a:spcBef>
            </a:pPr>
            <a:r>
              <a:rPr lang="es-MX" sz="1500" dirty="0" smtClean="0"/>
              <a:t>NOMINALES</a:t>
            </a:r>
          </a:p>
          <a:p>
            <a:pPr algn="just">
              <a:spcBef>
                <a:spcPts val="0"/>
              </a:spcBef>
            </a:pPr>
            <a:r>
              <a:rPr lang="es-MX" sz="1500" dirty="0" smtClean="0"/>
              <a:t>FN.1 </a:t>
            </a:r>
            <a:r>
              <a:rPr lang="es-MX" sz="1500" dirty="0"/>
              <a:t>– Iniciar sesión</a:t>
            </a:r>
          </a:p>
          <a:p>
            <a:pPr algn="just">
              <a:spcBef>
                <a:spcPts val="0"/>
              </a:spcBef>
            </a:pPr>
            <a:r>
              <a:rPr lang="es-MX" sz="1500" dirty="0"/>
              <a:t>FN.2 – Registrarse </a:t>
            </a:r>
          </a:p>
          <a:p>
            <a:pPr algn="just">
              <a:spcBef>
                <a:spcPts val="0"/>
              </a:spcBef>
            </a:pPr>
            <a:r>
              <a:rPr lang="es-MX" sz="1500" dirty="0"/>
              <a:t>FN.3 – Crear cita</a:t>
            </a:r>
          </a:p>
          <a:p>
            <a:pPr algn="just">
              <a:spcBef>
                <a:spcPts val="0"/>
              </a:spcBef>
            </a:pPr>
            <a:r>
              <a:rPr lang="es-MX" sz="1500" dirty="0"/>
              <a:t>FN.4 – Crear ficha médica</a:t>
            </a:r>
          </a:p>
          <a:p>
            <a:pPr algn="just">
              <a:spcBef>
                <a:spcPts val="0"/>
              </a:spcBef>
            </a:pPr>
            <a:r>
              <a:rPr lang="es-MX" sz="1500" dirty="0"/>
              <a:t>FN.5 – Buscar cita</a:t>
            </a:r>
          </a:p>
          <a:p>
            <a:pPr algn="just">
              <a:spcBef>
                <a:spcPts val="0"/>
              </a:spcBef>
            </a:pPr>
            <a:r>
              <a:rPr lang="es-MX" sz="1500" dirty="0"/>
              <a:t>FN.6 – Buscar paciente</a:t>
            </a:r>
          </a:p>
          <a:p>
            <a:pPr algn="just">
              <a:spcBef>
                <a:spcPts val="0"/>
              </a:spcBef>
            </a:pPr>
            <a:r>
              <a:rPr lang="es-MX" sz="1500" dirty="0"/>
              <a:t>FN.7 – Ver citas asignadas</a:t>
            </a:r>
          </a:p>
          <a:p>
            <a:pPr algn="just">
              <a:spcBef>
                <a:spcPts val="0"/>
              </a:spcBef>
            </a:pPr>
            <a:r>
              <a:rPr lang="es-MX" sz="1500" dirty="0"/>
              <a:t>FN.8 – Modificar estado de cita</a:t>
            </a:r>
          </a:p>
          <a:p>
            <a:pPr algn="just">
              <a:spcBef>
                <a:spcPts val="0"/>
              </a:spcBef>
            </a:pPr>
            <a:r>
              <a:rPr lang="es-MX" sz="1500" dirty="0"/>
              <a:t>FN.9 – Ver dirección de la cita</a:t>
            </a:r>
          </a:p>
          <a:p>
            <a:pPr algn="just">
              <a:spcBef>
                <a:spcPts val="0"/>
              </a:spcBef>
            </a:pPr>
            <a:r>
              <a:rPr lang="es-MX" sz="1500" dirty="0"/>
              <a:t>FN.10 – Agregar observaciones </a:t>
            </a:r>
          </a:p>
          <a:p>
            <a:pPr algn="just">
              <a:spcBef>
                <a:spcPts val="0"/>
              </a:spcBef>
            </a:pPr>
            <a:r>
              <a:rPr lang="es-MX" sz="1500" dirty="0"/>
              <a:t>FN.11 – Ver ficha médica de paciente</a:t>
            </a:r>
          </a:p>
          <a:p>
            <a:pPr algn="just">
              <a:spcBef>
                <a:spcPts val="0"/>
              </a:spcBef>
            </a:pPr>
            <a:r>
              <a:rPr lang="es-MX" sz="1500" dirty="0"/>
              <a:t>FN.12 – Ver expediente médico de paciente</a:t>
            </a:r>
          </a:p>
          <a:p>
            <a:pPr algn="just">
              <a:spcBef>
                <a:spcPts val="0"/>
              </a:spcBef>
            </a:pPr>
            <a:r>
              <a:rPr lang="es-MX" sz="1500" dirty="0"/>
              <a:t>FN.13 – Crear reportes</a:t>
            </a:r>
          </a:p>
          <a:p>
            <a:pPr algn="just">
              <a:spcBef>
                <a:spcPts val="0"/>
              </a:spcBef>
            </a:pPr>
            <a:endParaRPr lang="es-MX" sz="1600" b="1" dirty="0" smtClean="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grpSp>
        <p:nvGrpSpPr>
          <p:cNvPr id="14" name="Google Shape;606;p37"/>
          <p:cNvGrpSpPr/>
          <p:nvPr/>
        </p:nvGrpSpPr>
        <p:grpSpPr>
          <a:xfrm>
            <a:off x="251520" y="610549"/>
            <a:ext cx="330270" cy="330251"/>
            <a:chOff x="1923675" y="1633650"/>
            <a:chExt cx="436000" cy="435975"/>
          </a:xfrm>
        </p:grpSpPr>
        <p:sp>
          <p:nvSpPr>
            <p:cNvPr id="15" name="Google Shape;607;p37"/>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08;p37"/>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09;p37"/>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10;p37"/>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11;p37"/>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12;p37"/>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7;p16"/>
          <p:cNvSpPr txBox="1">
            <a:spLocks/>
          </p:cNvSpPr>
          <p:nvPr/>
        </p:nvSpPr>
        <p:spPr>
          <a:xfrm>
            <a:off x="3851920" y="1221530"/>
            <a:ext cx="3071162" cy="207853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algn="just">
              <a:spcBef>
                <a:spcPts val="0"/>
              </a:spcBef>
            </a:pPr>
            <a:r>
              <a:rPr lang="es-MX" sz="1500" dirty="0" smtClean="0"/>
              <a:t>NO NOMINALES</a:t>
            </a:r>
          </a:p>
          <a:p>
            <a:pPr algn="just">
              <a:spcBef>
                <a:spcPts val="0"/>
              </a:spcBef>
            </a:pPr>
            <a:r>
              <a:rPr lang="es-MX" sz="1500" dirty="0" smtClean="0"/>
              <a:t>FF.1 </a:t>
            </a:r>
            <a:r>
              <a:rPr lang="es-MX" sz="1500" dirty="0"/>
              <a:t>– Acceso a la </a:t>
            </a:r>
            <a:r>
              <a:rPr lang="es-MX" sz="1500" dirty="0" smtClean="0"/>
              <a:t>cuenta</a:t>
            </a:r>
          </a:p>
          <a:p>
            <a:pPr algn="just">
              <a:spcBef>
                <a:spcPts val="0"/>
              </a:spcBef>
            </a:pPr>
            <a:r>
              <a:rPr lang="es-MX" sz="1500" dirty="0"/>
              <a:t>FF.2 – Error de </a:t>
            </a:r>
            <a:r>
              <a:rPr lang="es-MX" sz="1500" dirty="0" smtClean="0"/>
              <a:t>registro</a:t>
            </a:r>
          </a:p>
          <a:p>
            <a:pPr algn="just">
              <a:spcBef>
                <a:spcPts val="0"/>
              </a:spcBef>
            </a:pPr>
            <a:r>
              <a:rPr lang="es-MX" sz="1500" dirty="0"/>
              <a:t>FF.3 – Error al cargar </a:t>
            </a:r>
            <a:r>
              <a:rPr lang="es-MX" sz="1500" dirty="0" smtClean="0"/>
              <a:t>datos</a:t>
            </a:r>
          </a:p>
          <a:p>
            <a:pPr algn="just">
              <a:spcBef>
                <a:spcPts val="0"/>
              </a:spcBef>
            </a:pPr>
            <a:r>
              <a:rPr lang="es-MX" sz="1500" dirty="0"/>
              <a:t>FF.4 – Campos vacíos </a:t>
            </a:r>
            <a:endParaRPr lang="es-MX" sz="1500" dirty="0" smtClean="0"/>
          </a:p>
          <a:p>
            <a:pPr algn="just">
              <a:spcBef>
                <a:spcPts val="0"/>
              </a:spcBef>
            </a:pPr>
            <a:r>
              <a:rPr lang="es-MX" sz="1500" dirty="0"/>
              <a:t>FF.5 – Conexión a internet </a:t>
            </a:r>
            <a:endParaRPr lang="es-MX" sz="1500" dirty="0" smtClean="0"/>
          </a:p>
        </p:txBody>
      </p:sp>
      <p:pic>
        <p:nvPicPr>
          <p:cNvPr id="7" name="Imagen 6"/>
          <p:cNvPicPr>
            <a:picLocks noChangeAspect="1"/>
          </p:cNvPicPr>
          <p:nvPr/>
        </p:nvPicPr>
        <p:blipFill>
          <a:blip r:embed="rId3"/>
          <a:stretch>
            <a:fillRect/>
          </a:stretch>
        </p:blipFill>
        <p:spPr>
          <a:xfrm>
            <a:off x="4716016" y="3055537"/>
            <a:ext cx="2924175" cy="1562100"/>
          </a:xfrm>
          <a:prstGeom prst="rect">
            <a:avLst/>
          </a:prstGeom>
        </p:spPr>
      </p:pic>
    </p:spTree>
    <p:extLst>
      <p:ext uri="{BB962C8B-B14F-4D97-AF65-F5344CB8AC3E}">
        <p14:creationId xmlns:p14="http://schemas.microsoft.com/office/powerpoint/2010/main" val="40913566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1.2.3 REQUISITO NO FUNCIONAL</a:t>
            </a:r>
            <a:endParaRPr dirty="0"/>
          </a:p>
        </p:txBody>
      </p:sp>
      <p:sp>
        <p:nvSpPr>
          <p:cNvPr id="237" name="Google Shape;237;p16"/>
          <p:cNvSpPr txBox="1">
            <a:spLocks noGrp="1"/>
          </p:cNvSpPr>
          <p:nvPr>
            <p:ph type="body" idx="1"/>
          </p:nvPr>
        </p:nvSpPr>
        <p:spPr>
          <a:xfrm>
            <a:off x="821824" y="195486"/>
            <a:ext cx="5544616" cy="3145500"/>
          </a:xfrm>
          <a:prstGeom prst="rect">
            <a:avLst/>
          </a:prstGeom>
        </p:spPr>
        <p:txBody>
          <a:bodyPr spcFirstLastPara="1" wrap="square" lIns="91425" tIns="91425" rIns="91425" bIns="91425" anchor="ctr" anchorCtr="0">
            <a:noAutofit/>
          </a:bodyPr>
          <a:lstStyle/>
          <a:p>
            <a:pPr algn="just">
              <a:spcBef>
                <a:spcPts val="0"/>
              </a:spcBef>
            </a:pPr>
            <a:r>
              <a:rPr lang="es-MX" sz="2000" dirty="0"/>
              <a:t>N</a:t>
            </a:r>
            <a:r>
              <a:rPr lang="es-MX" sz="2000" dirty="0" smtClean="0"/>
              <a:t>F.5 </a:t>
            </a:r>
            <a:r>
              <a:rPr lang="es-MX" sz="2000" dirty="0"/>
              <a:t>– Respaldo de base de datos </a:t>
            </a:r>
            <a:endParaRPr sz="2000" dirty="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grpSp>
        <p:nvGrpSpPr>
          <p:cNvPr id="12" name="Google Shape;194;p12"/>
          <p:cNvGrpSpPr/>
          <p:nvPr/>
        </p:nvGrpSpPr>
        <p:grpSpPr>
          <a:xfrm>
            <a:off x="293683" y="574116"/>
            <a:ext cx="309041" cy="403123"/>
            <a:chOff x="590250" y="244200"/>
            <a:chExt cx="407975" cy="532175"/>
          </a:xfrm>
        </p:grpSpPr>
        <p:sp>
          <p:nvSpPr>
            <p:cNvPr id="13"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n 2"/>
          <p:cNvPicPr>
            <a:picLocks noChangeAspect="1"/>
          </p:cNvPicPr>
          <p:nvPr/>
        </p:nvPicPr>
        <p:blipFill>
          <a:blip r:embed="rId3"/>
          <a:stretch>
            <a:fillRect/>
          </a:stretch>
        </p:blipFill>
        <p:spPr>
          <a:xfrm>
            <a:off x="2915816" y="2313939"/>
            <a:ext cx="2448272" cy="2448272"/>
          </a:xfrm>
          <a:prstGeom prst="rect">
            <a:avLst/>
          </a:prstGeom>
        </p:spPr>
      </p:pic>
    </p:spTree>
    <p:extLst>
      <p:ext uri="{BB962C8B-B14F-4D97-AF65-F5344CB8AC3E}">
        <p14:creationId xmlns:p14="http://schemas.microsoft.com/office/powerpoint/2010/main" val="4573118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42087" y="3171122"/>
            <a:ext cx="4752538" cy="1159800"/>
          </a:xfrm>
          <a:prstGeom prst="rect">
            <a:avLst/>
          </a:prstGeom>
        </p:spPr>
        <p:txBody>
          <a:bodyPr spcFirstLastPara="1" wrap="square" lIns="91425" tIns="91425" rIns="91425" bIns="91425" anchor="b" anchorCtr="0">
            <a:noAutofit/>
          </a:bodyPr>
          <a:lstStyle/>
          <a:p>
            <a:r>
              <a:rPr lang="es-MX" sz="3200" dirty="0" smtClean="0"/>
              <a:t>DISEÑO DEL SISTEMA</a:t>
            </a:r>
            <a:endParaRPr lang="es-MX" sz="3200"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224" name="Google Shape;224;p14"/>
          <p:cNvSpPr txBox="1"/>
          <p:nvPr/>
        </p:nvSpPr>
        <p:spPr>
          <a:xfrm>
            <a:off x="463524" y="0"/>
            <a:ext cx="4036468"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0" b="1" dirty="0" smtClean="0">
                <a:solidFill>
                  <a:srgbClr val="3F5378"/>
                </a:solidFill>
                <a:latin typeface="Roboto Condensed"/>
                <a:ea typeface="Roboto Condensed"/>
                <a:cs typeface="Roboto Condensed"/>
                <a:sym typeface="Roboto Condensed"/>
              </a:rPr>
              <a:t>1.3</a:t>
            </a:r>
          </a:p>
          <a:p>
            <a:pPr marL="0" lvl="0" indent="0" algn="l" rtl="0">
              <a:spcBef>
                <a:spcPts val="0"/>
              </a:spcBef>
              <a:spcAft>
                <a:spcPts val="0"/>
              </a:spcAft>
              <a:buNone/>
            </a:pPr>
            <a:endParaRPr sz="18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17650794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1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17" name="Google Shape;236;p16"/>
          <p:cNvSpPr txBox="1">
            <a:spLocks/>
          </p:cNvSpPr>
          <p:nvPr/>
        </p:nvSpPr>
        <p:spPr>
          <a:xfrm>
            <a:off x="2123728" y="51470"/>
            <a:ext cx="5492400" cy="76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r>
              <a:rPr lang="es-MX" dirty="0" smtClean="0">
                <a:solidFill>
                  <a:srgbClr val="FFC000"/>
                </a:solidFill>
              </a:rPr>
              <a:t>1.3.1 DIAGRAMA DE CASOS DE USO</a:t>
            </a:r>
            <a:endParaRPr lang="es-MX" dirty="0">
              <a:solidFill>
                <a:srgbClr val="FFC000"/>
              </a:solidFill>
            </a:endParaRPr>
          </a:p>
        </p:txBody>
      </p:sp>
      <p:sp>
        <p:nvSpPr>
          <p:cNvPr id="5" name="Google Shape;471;p30"/>
          <p:cNvSpPr txBox="1">
            <a:spLocks/>
          </p:cNvSpPr>
          <p:nvPr/>
        </p:nvSpPr>
        <p:spPr>
          <a:xfrm>
            <a:off x="236371" y="2552527"/>
            <a:ext cx="1735525" cy="7740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marL="0" indent="0">
              <a:spcBef>
                <a:spcPts val="1000"/>
              </a:spcBef>
              <a:spcAft>
                <a:spcPts val="1000"/>
              </a:spcAft>
              <a:buNone/>
            </a:pPr>
            <a:endParaRPr lang="en-US" sz="1800" dirty="0">
              <a:solidFill>
                <a:srgbClr val="00B0F0"/>
              </a:solidFill>
            </a:endParaRPr>
          </a:p>
        </p:txBody>
      </p:sp>
      <p:pic>
        <p:nvPicPr>
          <p:cNvPr id="11" name="Imagen 10"/>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15459" t="9396" r="35513" b="12765"/>
          <a:stretch/>
        </p:blipFill>
        <p:spPr bwMode="auto">
          <a:xfrm>
            <a:off x="971600" y="664707"/>
            <a:ext cx="5846440" cy="4287393"/>
          </a:xfrm>
          <a:prstGeom prst="rect">
            <a:avLst/>
          </a:prstGeom>
          <a:ln w="19050">
            <a:solidFill>
              <a:schemeClr val="tx1">
                <a:lumMod val="50000"/>
                <a:lumOff val="50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4422113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62" name="Google Shape;262;p17"/>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17" name="Google Shape;236;p16"/>
          <p:cNvSpPr txBox="1">
            <a:spLocks/>
          </p:cNvSpPr>
          <p:nvPr/>
        </p:nvSpPr>
        <p:spPr>
          <a:xfrm>
            <a:off x="2123728" y="51470"/>
            <a:ext cx="5492400" cy="766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r>
              <a:rPr lang="es-MX" dirty="0" smtClean="0">
                <a:solidFill>
                  <a:srgbClr val="FFC000"/>
                </a:solidFill>
              </a:rPr>
              <a:t>1.3.1 DIAGRAMA RELACIONAL</a:t>
            </a:r>
            <a:endParaRPr lang="es-MX" dirty="0">
              <a:solidFill>
                <a:srgbClr val="FFC000"/>
              </a:solidFill>
            </a:endParaRPr>
          </a:p>
        </p:txBody>
      </p:sp>
      <p:sp>
        <p:nvSpPr>
          <p:cNvPr id="5" name="Google Shape;471;p30"/>
          <p:cNvSpPr txBox="1">
            <a:spLocks/>
          </p:cNvSpPr>
          <p:nvPr/>
        </p:nvSpPr>
        <p:spPr>
          <a:xfrm>
            <a:off x="236371" y="2552527"/>
            <a:ext cx="1735525" cy="77408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marL="0" indent="0">
              <a:spcBef>
                <a:spcPts val="1000"/>
              </a:spcBef>
              <a:spcAft>
                <a:spcPts val="1000"/>
              </a:spcAft>
              <a:buNone/>
            </a:pPr>
            <a:endParaRPr lang="en-US" sz="1800" dirty="0">
              <a:solidFill>
                <a:srgbClr val="00B0F0"/>
              </a:solidFill>
            </a:endParaRPr>
          </a:p>
        </p:txBody>
      </p:sp>
      <p:pic>
        <p:nvPicPr>
          <p:cNvPr id="6" name="Imagen 5"/>
          <p:cNvPicPr/>
          <p:nvPr/>
        </p:nvPicPr>
        <p:blipFill rotWithShape="1">
          <a:blip r:embed="rId3">
            <a:extLst>
              <a:ext uri="{28A0092B-C50C-407E-A947-70E740481C1C}">
                <a14:useLocalDpi xmlns:a14="http://schemas.microsoft.com/office/drawing/2010/main" val="0"/>
              </a:ext>
            </a:extLst>
          </a:blip>
          <a:srcRect l="18669" t="18414" r="18873" b="11250"/>
          <a:stretch/>
        </p:blipFill>
        <p:spPr bwMode="auto">
          <a:xfrm>
            <a:off x="539552" y="796025"/>
            <a:ext cx="6457950" cy="4156075"/>
          </a:xfrm>
          <a:prstGeom prst="rect">
            <a:avLst/>
          </a:prstGeom>
          <a:ln w="19050">
            <a:solidFill>
              <a:schemeClr val="tx1">
                <a:lumMod val="50000"/>
                <a:lumOff val="50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119217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0324" y="3363838"/>
            <a:ext cx="4752538" cy="1159800"/>
          </a:xfrm>
          <a:prstGeom prst="rect">
            <a:avLst/>
          </a:prstGeom>
        </p:spPr>
        <p:txBody>
          <a:bodyPr spcFirstLastPara="1" wrap="square" lIns="91425" tIns="91425" rIns="91425" bIns="91425" anchor="b" anchorCtr="0">
            <a:noAutofit/>
          </a:bodyPr>
          <a:lstStyle/>
          <a:p>
            <a:r>
              <a:rPr lang="es-MX" sz="3200" dirty="0" smtClean="0"/>
              <a:t>IMPLEMENTACIÓN Y PRUEBAS</a:t>
            </a:r>
            <a:endParaRPr lang="es-MX" sz="3200"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224" name="Google Shape;224;p14"/>
          <p:cNvSpPr txBox="1"/>
          <p:nvPr/>
        </p:nvSpPr>
        <p:spPr>
          <a:xfrm>
            <a:off x="463524" y="0"/>
            <a:ext cx="4036468"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0" b="1" dirty="0" smtClean="0">
                <a:solidFill>
                  <a:srgbClr val="3F5378"/>
                </a:solidFill>
                <a:latin typeface="Roboto Condensed"/>
                <a:ea typeface="Roboto Condensed"/>
                <a:cs typeface="Roboto Condensed"/>
                <a:sym typeface="Roboto Condensed"/>
              </a:rPr>
              <a:t>1.4</a:t>
            </a:r>
          </a:p>
          <a:p>
            <a:pPr marL="0" lvl="0" indent="0" algn="l" rtl="0">
              <a:spcBef>
                <a:spcPts val="0"/>
              </a:spcBef>
              <a:spcAft>
                <a:spcPts val="0"/>
              </a:spcAft>
              <a:buNone/>
            </a:pPr>
            <a:endParaRPr sz="18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347775636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2"/>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CONTENIDO</a:t>
            </a:r>
            <a:endParaRPr dirty="0"/>
          </a:p>
        </p:txBody>
      </p:sp>
      <p:sp>
        <p:nvSpPr>
          <p:cNvPr id="192" name="Google Shape;192;p1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grpSp>
        <p:nvGrpSpPr>
          <p:cNvPr id="194" name="Google Shape;194;p12"/>
          <p:cNvGrpSpPr/>
          <p:nvPr/>
        </p:nvGrpSpPr>
        <p:grpSpPr>
          <a:xfrm>
            <a:off x="293683" y="574116"/>
            <a:ext cx="309041" cy="403123"/>
            <a:chOff x="590250" y="244200"/>
            <a:chExt cx="407975" cy="532175"/>
          </a:xfrm>
        </p:grpSpPr>
        <p:sp>
          <p:nvSpPr>
            <p:cNvPr id="195" name="Google Shape;195;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Marcador de texto 2"/>
          <p:cNvSpPr>
            <a:spLocks noGrp="1"/>
          </p:cNvSpPr>
          <p:nvPr>
            <p:ph type="body" idx="1"/>
          </p:nvPr>
        </p:nvSpPr>
        <p:spPr>
          <a:xfrm>
            <a:off x="611560" y="1419622"/>
            <a:ext cx="3829733" cy="3795886"/>
          </a:xfrm>
        </p:spPr>
        <p:txBody>
          <a:bodyPr/>
          <a:lstStyle/>
          <a:p>
            <a:pPr algn="just"/>
            <a:r>
              <a:rPr lang="es-MX" sz="1600" b="1" dirty="0" smtClean="0"/>
              <a:t>1.1 Introducción </a:t>
            </a:r>
          </a:p>
          <a:p>
            <a:pPr lvl="1" algn="just">
              <a:spcBef>
                <a:spcPts val="300"/>
              </a:spcBef>
            </a:pPr>
            <a:r>
              <a:rPr lang="es-MX" sz="1400" dirty="0" smtClean="0"/>
              <a:t>1.1.1 Antecedentes generales</a:t>
            </a:r>
          </a:p>
          <a:p>
            <a:pPr lvl="1" algn="just">
              <a:spcBef>
                <a:spcPts val="300"/>
              </a:spcBef>
            </a:pPr>
            <a:r>
              <a:rPr lang="es-MX" sz="1400" dirty="0" smtClean="0"/>
              <a:t>1.1.2 Planteamiento del problema</a:t>
            </a:r>
          </a:p>
          <a:p>
            <a:pPr lvl="1" algn="just">
              <a:spcBef>
                <a:spcPts val="300"/>
              </a:spcBef>
            </a:pPr>
            <a:r>
              <a:rPr lang="es-MX" sz="1400" dirty="0"/>
              <a:t>1.1.3 Objetivo general</a:t>
            </a:r>
          </a:p>
          <a:p>
            <a:pPr lvl="1" algn="just">
              <a:spcBef>
                <a:spcPts val="300"/>
              </a:spcBef>
            </a:pPr>
            <a:r>
              <a:rPr lang="es-MX" sz="1400" dirty="0"/>
              <a:t>1.1.4 Objetivos específicos</a:t>
            </a:r>
          </a:p>
          <a:p>
            <a:pPr lvl="1" algn="just">
              <a:spcBef>
                <a:spcPts val="300"/>
              </a:spcBef>
            </a:pPr>
            <a:r>
              <a:rPr lang="es-MX" sz="1400" dirty="0" smtClean="0"/>
              <a:t>1.1.5 Justificación</a:t>
            </a:r>
          </a:p>
          <a:p>
            <a:pPr lvl="1" algn="just">
              <a:spcBef>
                <a:spcPts val="300"/>
              </a:spcBef>
            </a:pPr>
            <a:r>
              <a:rPr lang="es-MX" sz="1400" dirty="0" smtClean="0"/>
              <a:t>1.1.6-7 Alcances y limitaciones</a:t>
            </a:r>
          </a:p>
          <a:p>
            <a:pPr algn="just"/>
            <a:endParaRPr lang="es-MX" sz="1400" dirty="0"/>
          </a:p>
          <a:p>
            <a:pPr algn="just"/>
            <a:r>
              <a:rPr lang="es-MX" sz="1600" b="1" dirty="0"/>
              <a:t>1.2 Análisis de requisitos </a:t>
            </a:r>
          </a:p>
          <a:p>
            <a:pPr lvl="1" algn="just">
              <a:spcBef>
                <a:spcPts val="300"/>
              </a:spcBef>
            </a:pPr>
            <a:r>
              <a:rPr lang="es-MX" sz="1400" dirty="0"/>
              <a:t>1.2.1 </a:t>
            </a:r>
            <a:r>
              <a:rPr lang="es-MX" sz="1400" dirty="0" smtClean="0"/>
              <a:t>Metodología</a:t>
            </a:r>
            <a:endParaRPr lang="es-MX" sz="1400" dirty="0"/>
          </a:p>
          <a:p>
            <a:pPr lvl="1" algn="just">
              <a:spcBef>
                <a:spcPts val="300"/>
              </a:spcBef>
            </a:pPr>
            <a:r>
              <a:rPr lang="es-MX" sz="1400" dirty="0"/>
              <a:t>1.2.2 Requisitos funcionales</a:t>
            </a:r>
          </a:p>
          <a:p>
            <a:pPr lvl="1" algn="just">
              <a:spcBef>
                <a:spcPts val="300"/>
              </a:spcBef>
            </a:pPr>
            <a:r>
              <a:rPr lang="es-MX" sz="1400" dirty="0"/>
              <a:t>1.2.3 Requisitos no funcionales</a:t>
            </a:r>
          </a:p>
          <a:p>
            <a:endParaRPr lang="es-MX" sz="1600" dirty="0" smtClean="0"/>
          </a:p>
          <a:p>
            <a:endParaRPr lang="es-MX" sz="1600" dirty="0" smtClean="0"/>
          </a:p>
          <a:p>
            <a:endParaRPr lang="es-MX" dirty="0"/>
          </a:p>
        </p:txBody>
      </p:sp>
      <p:sp>
        <p:nvSpPr>
          <p:cNvPr id="25" name="Marcador de texto 2"/>
          <p:cNvSpPr>
            <a:spLocks noGrp="1"/>
          </p:cNvSpPr>
          <p:nvPr>
            <p:ph type="body" idx="1"/>
          </p:nvPr>
        </p:nvSpPr>
        <p:spPr>
          <a:xfrm>
            <a:off x="4355976" y="1419622"/>
            <a:ext cx="4248472" cy="3216878"/>
          </a:xfrm>
        </p:spPr>
        <p:txBody>
          <a:bodyPr/>
          <a:lstStyle/>
          <a:p>
            <a:r>
              <a:rPr lang="es-MX" sz="1600" b="1" dirty="0" smtClean="0"/>
              <a:t>1.3 Diseño del sistema</a:t>
            </a:r>
            <a:endParaRPr lang="es-MX" sz="1600" b="1" dirty="0"/>
          </a:p>
          <a:p>
            <a:pPr lvl="1">
              <a:spcBef>
                <a:spcPts val="300"/>
              </a:spcBef>
            </a:pPr>
            <a:r>
              <a:rPr lang="es-MX" sz="1400" dirty="0" smtClean="0"/>
              <a:t>1.3.1 Diagrama de casos de uso</a:t>
            </a:r>
          </a:p>
          <a:p>
            <a:pPr lvl="1">
              <a:spcBef>
                <a:spcPts val="300"/>
              </a:spcBef>
            </a:pPr>
            <a:r>
              <a:rPr lang="es-MX" sz="1400" dirty="0" smtClean="0"/>
              <a:t>1.3.2 </a:t>
            </a:r>
            <a:r>
              <a:rPr lang="es-MX" sz="1400" dirty="0"/>
              <a:t>Diagrama </a:t>
            </a:r>
            <a:r>
              <a:rPr lang="es-MX" sz="1400" dirty="0" smtClean="0"/>
              <a:t>relacional</a:t>
            </a:r>
            <a:endParaRPr lang="es-MX" sz="1400" dirty="0"/>
          </a:p>
          <a:p>
            <a:r>
              <a:rPr lang="es-MX" sz="1600" b="1" dirty="0" smtClean="0"/>
              <a:t>1.4 Implementación y pruebas</a:t>
            </a:r>
          </a:p>
          <a:p>
            <a:pPr lvl="1"/>
            <a:r>
              <a:rPr lang="es-MX" sz="1400" dirty="0" smtClean="0"/>
              <a:t>1.4.1 Herramientas tecnológicas</a:t>
            </a:r>
          </a:p>
          <a:p>
            <a:pPr lvl="1"/>
            <a:r>
              <a:rPr lang="es-MX" sz="1400" dirty="0" smtClean="0"/>
              <a:t>1.4.2 Pruebas</a:t>
            </a:r>
          </a:p>
          <a:p>
            <a:r>
              <a:rPr lang="es-MX" sz="1600" b="1" dirty="0" smtClean="0"/>
              <a:t>1.5 Conclusiones</a:t>
            </a:r>
          </a:p>
          <a:p>
            <a:pPr lvl="1"/>
            <a:r>
              <a:rPr lang="es-MX" sz="1400" dirty="0" smtClean="0"/>
              <a:t>1.5.1 Conclusiones</a:t>
            </a:r>
          </a:p>
          <a:p>
            <a:pPr marL="101600" indent="0">
              <a:buNone/>
            </a:pPr>
            <a:endParaRPr lang="es-MX" sz="1600" b="1" dirty="0" smtClean="0"/>
          </a:p>
          <a:p>
            <a:pPr marL="101600" indent="0">
              <a:buNone/>
            </a:pPr>
            <a:endParaRPr lang="es-MX" sz="1400" b="1" dirty="0"/>
          </a:p>
          <a:p>
            <a:endParaRPr lang="es-MX" sz="1400" dirty="0"/>
          </a:p>
          <a:p>
            <a:pPr lvl="1"/>
            <a:endParaRPr lang="es-MX" sz="1400" dirty="0"/>
          </a:p>
          <a:p>
            <a:endParaRPr lang="es-MX" sz="1600" dirty="0" smtClean="0"/>
          </a:p>
          <a:p>
            <a:endParaRPr lang="es-MX" dirty="0"/>
          </a:p>
        </p:txBody>
      </p:sp>
    </p:spTree>
    <p:extLst>
      <p:ext uri="{BB962C8B-B14F-4D97-AF65-F5344CB8AC3E}">
        <p14:creationId xmlns:p14="http://schemas.microsoft.com/office/powerpoint/2010/main" val="18800407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1.4.1 HERRAMIENTAS TECNOLOGICAS</a:t>
            </a:r>
            <a:endParaRPr dirty="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grpSp>
        <p:nvGrpSpPr>
          <p:cNvPr id="20" name="Google Shape;945;p37"/>
          <p:cNvGrpSpPr/>
          <p:nvPr/>
        </p:nvGrpSpPr>
        <p:grpSpPr>
          <a:xfrm>
            <a:off x="179512" y="580107"/>
            <a:ext cx="407743" cy="391135"/>
            <a:chOff x="5233525" y="4954450"/>
            <a:chExt cx="538275" cy="516350"/>
          </a:xfrm>
        </p:grpSpPr>
        <p:sp>
          <p:nvSpPr>
            <p:cNvPr id="21" name="Google Shape;946;p37"/>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47;p37"/>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48;p37"/>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49;p37"/>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50;p37"/>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51;p37"/>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52;p37"/>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53;p37"/>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54;p37"/>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55;p37"/>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56;p37"/>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98" name="Picture 2" descr="Resultado de imagen para android stud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651" y="1704208"/>
            <a:ext cx="1912530" cy="1434398"/>
          </a:xfrm>
          <a:prstGeom prst="rect">
            <a:avLst/>
          </a:prstGeom>
          <a:noFill/>
          <a:extLst>
            <a:ext uri="{909E8E84-426E-40DD-AFC4-6F175D3DCCD1}">
              <a14:hiddenFill xmlns:a14="http://schemas.microsoft.com/office/drawing/2010/main">
                <a:solidFill>
                  <a:srgbClr val="FFFFFF"/>
                </a:solidFill>
              </a14:hiddenFill>
            </a:ext>
          </a:extLst>
        </p:spPr>
      </p:pic>
      <p:sp>
        <p:nvSpPr>
          <p:cNvPr id="18" name="Google Shape;237;p16"/>
          <p:cNvSpPr txBox="1">
            <a:spLocks/>
          </p:cNvSpPr>
          <p:nvPr/>
        </p:nvSpPr>
        <p:spPr>
          <a:xfrm>
            <a:off x="5868144" y="1954454"/>
            <a:ext cx="2952328" cy="19112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a:spcBef>
                <a:spcPts val="0"/>
              </a:spcBef>
            </a:pPr>
            <a:r>
              <a:rPr lang="es-MX" sz="2000" dirty="0" smtClean="0"/>
              <a:t>Android Studio</a:t>
            </a:r>
          </a:p>
          <a:p>
            <a:pPr marL="76200" indent="0">
              <a:spcBef>
                <a:spcPts val="0"/>
              </a:spcBef>
              <a:buNone/>
            </a:pPr>
            <a:endParaRPr lang="es-MX" sz="2000" dirty="0" smtClean="0"/>
          </a:p>
          <a:p>
            <a:pPr>
              <a:spcBef>
                <a:spcPts val="0"/>
              </a:spcBef>
            </a:pPr>
            <a:r>
              <a:rPr lang="es-MX" sz="2000" dirty="0" smtClean="0"/>
              <a:t>Java</a:t>
            </a:r>
          </a:p>
          <a:p>
            <a:pPr marL="76200" indent="0">
              <a:spcBef>
                <a:spcPts val="0"/>
              </a:spcBef>
              <a:buNone/>
            </a:pPr>
            <a:endParaRPr lang="es-MX" sz="2000" dirty="0" smtClean="0"/>
          </a:p>
          <a:p>
            <a:pPr>
              <a:spcBef>
                <a:spcPts val="0"/>
              </a:spcBef>
            </a:pPr>
            <a:r>
              <a:rPr lang="es-MX" sz="2000" dirty="0" smtClean="0"/>
              <a:t>PHP</a:t>
            </a:r>
          </a:p>
          <a:p>
            <a:pPr marL="76200" indent="0">
              <a:spcBef>
                <a:spcPts val="0"/>
              </a:spcBef>
              <a:buNone/>
            </a:pPr>
            <a:endParaRPr lang="es-MX" sz="2000" dirty="0" smtClean="0"/>
          </a:p>
          <a:p>
            <a:pPr>
              <a:spcBef>
                <a:spcPts val="0"/>
              </a:spcBef>
            </a:pPr>
            <a:r>
              <a:rPr lang="es-MX" sz="2000" dirty="0" smtClean="0"/>
              <a:t>Xampp</a:t>
            </a:r>
          </a:p>
          <a:p>
            <a:pPr>
              <a:spcBef>
                <a:spcPts val="0"/>
              </a:spcBef>
            </a:pPr>
            <a:endParaRPr lang="es-MX" sz="2000" dirty="0"/>
          </a:p>
          <a:p>
            <a:pPr>
              <a:spcBef>
                <a:spcPts val="0"/>
              </a:spcBef>
            </a:pPr>
            <a:r>
              <a:rPr lang="es-MX" sz="2000" dirty="0" smtClean="0"/>
              <a:t>Star UML</a:t>
            </a:r>
          </a:p>
        </p:txBody>
      </p:sp>
      <p:pic>
        <p:nvPicPr>
          <p:cNvPr id="3" name="Imagen 2"/>
          <p:cNvPicPr>
            <a:picLocks noChangeAspect="1"/>
          </p:cNvPicPr>
          <p:nvPr/>
        </p:nvPicPr>
        <p:blipFill rotWithShape="1">
          <a:blip r:embed="rId4"/>
          <a:srcRect t="18646" b="17515"/>
          <a:stretch/>
        </p:blipFill>
        <p:spPr>
          <a:xfrm>
            <a:off x="678218" y="3442930"/>
            <a:ext cx="1661534" cy="1060709"/>
          </a:xfrm>
          <a:prstGeom prst="rect">
            <a:avLst/>
          </a:prstGeom>
        </p:spPr>
      </p:pic>
      <p:pic>
        <p:nvPicPr>
          <p:cNvPr id="4104" name="Picture 8" descr="Resultado de imagen para java"/>
          <p:cNvPicPr>
            <a:picLocks noChangeAspect="1" noChangeArrowheads="1"/>
          </p:cNvPicPr>
          <p:nvPr/>
        </p:nvPicPr>
        <p:blipFill rotWithShape="1">
          <a:blip r:embed="rId5">
            <a:extLst>
              <a:ext uri="{28A0092B-C50C-407E-A947-70E740481C1C}">
                <a14:useLocalDpi xmlns:a14="http://schemas.microsoft.com/office/drawing/2010/main" val="0"/>
              </a:ext>
            </a:extLst>
          </a:blip>
          <a:srcRect l="27123" t="3182" r="27517" b="3579"/>
          <a:stretch/>
        </p:blipFill>
        <p:spPr bwMode="auto">
          <a:xfrm>
            <a:off x="2587539" y="2999320"/>
            <a:ext cx="1264381" cy="173267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Resultado de imagen para xamp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1413" y="3442930"/>
            <a:ext cx="1051313" cy="107429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Resultado de imagen para my sq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41932" y="1629769"/>
            <a:ext cx="2244920" cy="1158005"/>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Resultado de imagen para starum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1305" y="1954454"/>
            <a:ext cx="964130" cy="915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16703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1.4.2 PRUEBAS</a:t>
            </a:r>
            <a:endParaRPr dirty="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grpSp>
        <p:nvGrpSpPr>
          <p:cNvPr id="20" name="Google Shape;945;p37"/>
          <p:cNvGrpSpPr/>
          <p:nvPr/>
        </p:nvGrpSpPr>
        <p:grpSpPr>
          <a:xfrm>
            <a:off x="179512" y="580107"/>
            <a:ext cx="407743" cy="391135"/>
            <a:chOff x="5233525" y="4954450"/>
            <a:chExt cx="538275" cy="516350"/>
          </a:xfrm>
        </p:grpSpPr>
        <p:sp>
          <p:nvSpPr>
            <p:cNvPr id="21" name="Google Shape;946;p37"/>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47;p37"/>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48;p37"/>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49;p37"/>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50;p37"/>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51;p37"/>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52;p37"/>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53;p37"/>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54;p37"/>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55;p37"/>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56;p37"/>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237;p16"/>
          <p:cNvSpPr txBox="1">
            <a:spLocks/>
          </p:cNvSpPr>
          <p:nvPr/>
        </p:nvSpPr>
        <p:spPr>
          <a:xfrm>
            <a:off x="1043608" y="1563638"/>
            <a:ext cx="2952328" cy="19112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a:spcBef>
                <a:spcPts val="0"/>
              </a:spcBef>
            </a:pPr>
            <a:r>
              <a:rPr lang="es-MX" sz="2000" dirty="0" smtClean="0"/>
              <a:t>VIDEO</a:t>
            </a:r>
          </a:p>
          <a:p>
            <a:pPr marL="76200" indent="0">
              <a:spcBef>
                <a:spcPts val="0"/>
              </a:spcBef>
              <a:buNone/>
            </a:pPr>
            <a:endParaRPr lang="es-MX" sz="2000" dirty="0" smtClean="0"/>
          </a:p>
        </p:txBody>
      </p:sp>
      <p:pic>
        <p:nvPicPr>
          <p:cNvPr id="2" name="Prueba de requisitos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lum contrast="20000"/>
          </a:blip>
          <a:stretch>
            <a:fillRect/>
          </a:stretch>
        </p:blipFill>
        <p:spPr>
          <a:xfrm>
            <a:off x="3203848" y="141502"/>
            <a:ext cx="2920812" cy="53105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680443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0768" y="3136200"/>
            <a:ext cx="4752538" cy="1159800"/>
          </a:xfrm>
          <a:prstGeom prst="rect">
            <a:avLst/>
          </a:prstGeom>
        </p:spPr>
        <p:txBody>
          <a:bodyPr spcFirstLastPara="1" wrap="square" lIns="91425" tIns="91425" rIns="91425" bIns="91425" anchor="b" anchorCtr="0">
            <a:noAutofit/>
          </a:bodyPr>
          <a:lstStyle/>
          <a:p>
            <a:r>
              <a:rPr lang="es-MX" sz="3200" dirty="0" smtClean="0"/>
              <a:t>CONCLUSIONES</a:t>
            </a:r>
            <a:endParaRPr lang="es-MX" sz="3200"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224" name="Google Shape;224;p14"/>
          <p:cNvSpPr txBox="1"/>
          <p:nvPr/>
        </p:nvSpPr>
        <p:spPr>
          <a:xfrm>
            <a:off x="463524" y="0"/>
            <a:ext cx="4036468"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0" b="1" dirty="0" smtClean="0">
                <a:solidFill>
                  <a:srgbClr val="3F5378"/>
                </a:solidFill>
                <a:latin typeface="Roboto Condensed"/>
                <a:ea typeface="Roboto Condensed"/>
                <a:cs typeface="Roboto Condensed"/>
                <a:sym typeface="Roboto Condensed"/>
              </a:rPr>
              <a:t>1.5</a:t>
            </a:r>
          </a:p>
          <a:p>
            <a:pPr marL="0" lvl="0" indent="0" algn="l" rtl="0">
              <a:spcBef>
                <a:spcPts val="0"/>
              </a:spcBef>
              <a:spcAft>
                <a:spcPts val="0"/>
              </a:spcAft>
              <a:buNone/>
            </a:pPr>
            <a:endParaRPr sz="18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153437496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1.3 CONCLUSIÓN</a:t>
            </a:r>
            <a:endParaRPr dirty="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18" name="Google Shape;237;p16"/>
          <p:cNvSpPr txBox="1">
            <a:spLocks/>
          </p:cNvSpPr>
          <p:nvPr/>
        </p:nvSpPr>
        <p:spPr>
          <a:xfrm>
            <a:off x="107504" y="1557970"/>
            <a:ext cx="8640960" cy="18058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algn="just">
              <a:spcBef>
                <a:spcPts val="0"/>
              </a:spcBef>
            </a:pPr>
            <a:r>
              <a:rPr lang="es-MX" sz="2000" dirty="0"/>
              <a:t>El desarrollo de esta aplicación móvil significa la innovación del sistema médico como se conoce, expandir los horizontes hacia la evolución tecnológica de los procesos de la salud, es simplemente, el futuro.</a:t>
            </a:r>
          </a:p>
          <a:p>
            <a:pPr>
              <a:spcBef>
                <a:spcPts val="0"/>
              </a:spcBef>
            </a:pPr>
            <a:endParaRPr lang="es-MX" sz="2000" dirty="0" smtClean="0"/>
          </a:p>
        </p:txBody>
      </p:sp>
      <p:grpSp>
        <p:nvGrpSpPr>
          <p:cNvPr id="32" name="Google Shape;679;p37"/>
          <p:cNvGrpSpPr/>
          <p:nvPr/>
        </p:nvGrpSpPr>
        <p:grpSpPr>
          <a:xfrm>
            <a:off x="227746" y="628994"/>
            <a:ext cx="311806" cy="293361"/>
            <a:chOff x="5972700" y="2330200"/>
            <a:chExt cx="411625" cy="387275"/>
          </a:xfrm>
        </p:grpSpPr>
        <p:sp>
          <p:nvSpPr>
            <p:cNvPr id="33" name="Google Shape;680;p37"/>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1;p37"/>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9832" y="2932678"/>
            <a:ext cx="2749940" cy="1745994"/>
          </a:xfrm>
          <a:prstGeom prst="rect">
            <a:avLst/>
          </a:prstGeom>
        </p:spPr>
      </p:pic>
    </p:spTree>
    <p:extLst>
      <p:ext uri="{BB962C8B-B14F-4D97-AF65-F5344CB8AC3E}">
        <p14:creationId xmlns:p14="http://schemas.microsoft.com/office/powerpoint/2010/main" val="154436037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BIBLIOGRAFÍA</a:t>
            </a:r>
            <a:endParaRPr dirty="0"/>
          </a:p>
        </p:txBody>
      </p:sp>
      <p:sp>
        <p:nvSpPr>
          <p:cNvPr id="513" name="Google Shape;513;p35"/>
          <p:cNvSpPr txBox="1">
            <a:spLocks noGrp="1"/>
          </p:cNvSpPr>
          <p:nvPr>
            <p:ph type="body" idx="1"/>
          </p:nvPr>
        </p:nvSpPr>
        <p:spPr>
          <a:xfrm>
            <a:off x="566308" y="1675048"/>
            <a:ext cx="7934190" cy="3145500"/>
          </a:xfrm>
          <a:prstGeom prst="rect">
            <a:avLst/>
          </a:prstGeom>
        </p:spPr>
        <p:txBody>
          <a:bodyPr spcFirstLastPara="1" wrap="square" lIns="91425" tIns="91425" rIns="91425" bIns="91425" anchor="ctr" anchorCtr="0">
            <a:noAutofit/>
          </a:bodyPr>
          <a:lstStyle/>
          <a:p>
            <a:r>
              <a:rPr lang="es-MX" sz="1100" dirty="0"/>
              <a:t>OMS (2006, octubre) CONSTITUCIÓN DE LA ORGANIZACIÓN MUNDIAL DE LA SALUD. Recuperado de: </a:t>
            </a:r>
            <a:r>
              <a:rPr lang="es-MX" sz="1100" u="sng" dirty="0">
                <a:hlinkClick r:id="rId3"/>
              </a:rPr>
              <a:t>http://www.who.int/governance/eb/who_constitution_sp.pdf</a:t>
            </a:r>
            <a:r>
              <a:rPr lang="es-MX" sz="1100" dirty="0"/>
              <a:t> </a:t>
            </a:r>
          </a:p>
          <a:p>
            <a:pPr marL="76200" indent="0">
              <a:buNone/>
            </a:pPr>
            <a:endParaRPr lang="es-MX" sz="1500" dirty="0"/>
          </a:p>
        </p:txBody>
      </p:sp>
      <p:sp>
        <p:nvSpPr>
          <p:cNvPr id="514" name="Google Shape;514;p3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515" name="Google Shape;515;p35"/>
          <p:cNvSpPr/>
          <p:nvPr/>
        </p:nvSpPr>
        <p:spPr>
          <a:xfrm>
            <a:off x="251520" y="634068"/>
            <a:ext cx="315499" cy="283210"/>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503" name="Google Shape;503;p34"/>
          <p:cNvSpPr txBox="1">
            <a:spLocks noGrp="1"/>
          </p:cNvSpPr>
          <p:nvPr>
            <p:ph type="ctrTitle" idx="4294967295"/>
          </p:nvPr>
        </p:nvSpPr>
        <p:spPr>
          <a:xfrm>
            <a:off x="1275150" y="2364400"/>
            <a:ext cx="6593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smtClean="0">
                <a:solidFill>
                  <a:srgbClr val="FF9800"/>
                </a:solidFill>
              </a:rPr>
              <a:t>Gracias!</a:t>
            </a:r>
            <a:endParaRPr sz="6000" dirty="0">
              <a:solidFill>
                <a:srgbClr val="FF9800"/>
              </a:solidFill>
            </a:endParaRPr>
          </a:p>
        </p:txBody>
      </p:sp>
      <p:sp>
        <p:nvSpPr>
          <p:cNvPr id="504" name="Google Shape;504;p34"/>
          <p:cNvSpPr txBox="1">
            <a:spLocks noGrp="1"/>
          </p:cNvSpPr>
          <p:nvPr>
            <p:ph type="subTitle" idx="4294967295"/>
          </p:nvPr>
        </p:nvSpPr>
        <p:spPr>
          <a:xfrm>
            <a:off x="1362676" y="3230000"/>
            <a:ext cx="6593700" cy="13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lang="es-MX" sz="2000" dirty="0" smtClean="0"/>
          </a:p>
          <a:p>
            <a:pPr marL="0" lvl="0" indent="0" algn="ctr" rtl="0">
              <a:spcBef>
                <a:spcPts val="0"/>
              </a:spcBef>
              <a:spcAft>
                <a:spcPts val="0"/>
              </a:spcAft>
              <a:buClr>
                <a:schemeClr val="dk1"/>
              </a:buClr>
              <a:buSzPts val="1100"/>
              <a:buFont typeface="Arial"/>
              <a:buNone/>
            </a:pPr>
            <a:r>
              <a:rPr lang="es-MX" sz="2000" b="1" dirty="0" err="1" smtClean="0"/>
              <a:t>MedicApp</a:t>
            </a:r>
            <a:r>
              <a:rPr lang="es-MX" sz="2000" b="1" dirty="0" smtClean="0"/>
              <a:t> </a:t>
            </a:r>
            <a:r>
              <a:rPr lang="es-MX" sz="2000" b="1" dirty="0" err="1" smtClean="0"/>
              <a:t>Team</a:t>
            </a:r>
            <a:r>
              <a:rPr lang="es-MX" sz="2000" b="1" dirty="0" smtClean="0"/>
              <a:t>!</a:t>
            </a:r>
            <a:endParaRPr sz="2000" b="1" dirty="0"/>
          </a:p>
        </p:txBody>
      </p:sp>
      <p:grpSp>
        <p:nvGrpSpPr>
          <p:cNvPr id="505" name="Google Shape;505;p34"/>
          <p:cNvGrpSpPr/>
          <p:nvPr/>
        </p:nvGrpSpPr>
        <p:grpSpPr>
          <a:xfrm>
            <a:off x="3996210" y="966817"/>
            <a:ext cx="1197664" cy="1126777"/>
            <a:chOff x="5972700" y="2330200"/>
            <a:chExt cx="411625" cy="387275"/>
          </a:xfrm>
        </p:grpSpPr>
        <p:sp>
          <p:nvSpPr>
            <p:cNvPr id="506" name="Google Shape;506;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3075806"/>
            <a:ext cx="40944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smtClean="0"/>
              <a:t>INTRODUCCIÓN</a:t>
            </a:r>
            <a:endParaRPr sz="3200"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8000" b="1" dirty="0" smtClean="0">
                <a:solidFill>
                  <a:srgbClr val="3F5378"/>
                </a:solidFill>
                <a:latin typeface="Roboto Condensed"/>
                <a:ea typeface="Roboto Condensed"/>
                <a:cs typeface="Roboto Condensed"/>
                <a:sym typeface="Roboto Condensed"/>
              </a:rPr>
              <a:t>1.1</a:t>
            </a:r>
            <a:endParaRPr sz="1800" b="1" dirty="0">
              <a:solidFill>
                <a:srgbClr val="3F5378"/>
              </a:solidFill>
              <a:latin typeface="Roboto Condensed"/>
              <a:ea typeface="Roboto Condensed"/>
              <a:cs typeface="Roboto Condensed"/>
              <a:sym typeface="Roboto Condensed"/>
            </a:endParaRPr>
          </a:p>
        </p:txBody>
      </p:sp>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15"/>
          <p:cNvSpPr txBox="1">
            <a:spLocks noGrp="1"/>
          </p:cNvSpPr>
          <p:nvPr>
            <p:ph type="body" idx="1"/>
          </p:nvPr>
        </p:nvSpPr>
        <p:spPr>
          <a:xfrm>
            <a:off x="829774" y="1202000"/>
            <a:ext cx="5542425" cy="2745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s-MX" dirty="0" smtClean="0"/>
              <a:t>¿Atención médica a la puerta de tu casa?.</a:t>
            </a:r>
          </a:p>
          <a:p>
            <a:pPr marL="0" lvl="0" indent="0" algn="l" rtl="0">
              <a:spcBef>
                <a:spcPts val="600"/>
              </a:spcBef>
              <a:spcAft>
                <a:spcPts val="0"/>
              </a:spcAft>
              <a:buNone/>
            </a:pPr>
            <a:r>
              <a:rPr lang="es-MX" dirty="0" smtClean="0"/>
              <a:t>¡Ahora es posible con </a:t>
            </a:r>
            <a:r>
              <a:rPr lang="es-MX" b="1" dirty="0" smtClean="0"/>
              <a:t>MedicApp</a:t>
            </a:r>
            <a:r>
              <a:rPr lang="es-MX" dirty="0" smtClean="0"/>
              <a:t>!.</a:t>
            </a:r>
            <a:endParaRPr dirty="0"/>
          </a:p>
        </p:txBody>
      </p:sp>
      <p:sp>
        <p:nvSpPr>
          <p:cNvPr id="230" name="Google Shape;230;p15"/>
          <p:cNvSpPr txBox="1">
            <a:spLocks noGrp="1"/>
          </p:cNvSpPr>
          <p:nvPr>
            <p:ph type="sldNum" idx="4294967295"/>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231" name="Google Shape;231;p1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1.1.1 ANTECEDENTES GENERALES</a:t>
            </a:r>
            <a:endParaRPr dirty="0"/>
          </a:p>
        </p:txBody>
      </p:sp>
      <p:sp>
        <p:nvSpPr>
          <p:cNvPr id="237" name="Google Shape;237;p16"/>
          <p:cNvSpPr txBox="1">
            <a:spLocks noGrp="1"/>
          </p:cNvSpPr>
          <p:nvPr>
            <p:ph type="body" idx="1"/>
          </p:nvPr>
        </p:nvSpPr>
        <p:spPr>
          <a:xfrm>
            <a:off x="1001838" y="1059582"/>
            <a:ext cx="6616162" cy="2137388"/>
          </a:xfrm>
          <a:prstGeom prst="rect">
            <a:avLst/>
          </a:prstGeom>
        </p:spPr>
        <p:txBody>
          <a:bodyPr spcFirstLastPara="1" wrap="square" lIns="91425" tIns="91425" rIns="91425" bIns="91425" anchor="ctr" anchorCtr="0">
            <a:noAutofit/>
          </a:bodyPr>
          <a:lstStyle/>
          <a:p>
            <a:pPr lvl="0" algn="just">
              <a:spcBef>
                <a:spcPts val="0"/>
              </a:spcBef>
            </a:pPr>
            <a:r>
              <a:rPr lang="es-MX" sz="2000" b="1" dirty="0"/>
              <a:t>Medical </a:t>
            </a:r>
            <a:r>
              <a:rPr lang="es-MX" sz="2000" b="1" dirty="0" err="1" smtClean="0"/>
              <a:t>appointments</a:t>
            </a:r>
            <a:r>
              <a:rPr lang="es-MX" sz="2000" b="1" dirty="0" smtClean="0"/>
              <a:t> </a:t>
            </a:r>
            <a:r>
              <a:rPr lang="es-MX" sz="2000" dirty="0"/>
              <a:t>es un proyecto que va dedicado a todas aquellas personas con problemas de salud que requieran </a:t>
            </a:r>
            <a:r>
              <a:rPr lang="es-MX" sz="2000" dirty="0" smtClean="0"/>
              <a:t>atención médica </a:t>
            </a:r>
            <a:r>
              <a:rPr lang="es-MX" sz="2000" dirty="0"/>
              <a:t>en su </a:t>
            </a:r>
            <a:r>
              <a:rPr lang="es-MX" sz="2000" dirty="0" smtClean="0"/>
              <a:t>hogar.</a:t>
            </a:r>
            <a:endParaRPr sz="2000" dirty="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grpSp>
        <p:nvGrpSpPr>
          <p:cNvPr id="10" name="Google Shape;890;p37"/>
          <p:cNvGrpSpPr/>
          <p:nvPr/>
        </p:nvGrpSpPr>
        <p:grpSpPr>
          <a:xfrm>
            <a:off x="251520" y="587256"/>
            <a:ext cx="309022" cy="376837"/>
            <a:chOff x="1268550" y="929175"/>
            <a:chExt cx="407950" cy="497475"/>
          </a:xfrm>
        </p:grpSpPr>
        <p:sp>
          <p:nvSpPr>
            <p:cNvPr id="11" name="Google Shape;891;p37"/>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92;p37"/>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93;p37"/>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Imagen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15816" y="2643758"/>
            <a:ext cx="2952328" cy="1612056"/>
          </a:xfrm>
          <a:prstGeom prst="rect">
            <a:avLst/>
          </a:prstGeom>
          <a:effectLst>
            <a:outerShdw blurRad="165100" sx="105000" sy="105000" algn="ctr" rotWithShape="0">
              <a:prstClr val="black">
                <a:alpha val="45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0"/>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1.1.2 PLANTEAMIENTO DEL PROBLEMA</a:t>
            </a:r>
            <a:endParaRPr dirty="0"/>
          </a:p>
        </p:txBody>
      </p:sp>
      <p:sp>
        <p:nvSpPr>
          <p:cNvPr id="301" name="Google Shape;301;p20"/>
          <p:cNvSpPr txBox="1">
            <a:spLocks noGrp="1"/>
          </p:cNvSpPr>
          <p:nvPr>
            <p:ph type="body" idx="1"/>
          </p:nvPr>
        </p:nvSpPr>
        <p:spPr>
          <a:xfrm>
            <a:off x="390394" y="1419622"/>
            <a:ext cx="5117710" cy="3145500"/>
          </a:xfrm>
          <a:prstGeom prst="rect">
            <a:avLst/>
          </a:prstGeom>
        </p:spPr>
        <p:txBody>
          <a:bodyPr spcFirstLastPara="1" wrap="square" lIns="91425" tIns="91425" rIns="91425" bIns="91425" anchor="ctr" anchorCtr="0">
            <a:noAutofit/>
          </a:bodyPr>
          <a:lstStyle/>
          <a:p>
            <a:pPr marL="342900" indent="-342900" algn="just">
              <a:spcAft>
                <a:spcPts val="1000"/>
              </a:spcAft>
            </a:pPr>
            <a:r>
              <a:rPr lang="es-MX" sz="2000" dirty="0" smtClean="0"/>
              <a:t>Obtener una consulta médica es un proceso tardado, repetitivo y difícil si tienes problemas de salud y/o movilidad.</a:t>
            </a:r>
          </a:p>
          <a:p>
            <a:pPr marL="342900" indent="-342900" algn="just">
              <a:spcAft>
                <a:spcPts val="1000"/>
              </a:spcAft>
            </a:pPr>
            <a:r>
              <a:rPr lang="es-MX" sz="2000" b="1" dirty="0" smtClean="0"/>
              <a:t>MedicApp</a:t>
            </a:r>
            <a:r>
              <a:rPr lang="es-MX" sz="2000" dirty="0" smtClean="0"/>
              <a:t> hará más placenteras las consultas otorgando este servicio a domicilio, de lo contrario dicho proceso seguirá siendo como en el siglo XVIII.</a:t>
            </a:r>
            <a:endParaRPr sz="2000" b="1" dirty="0"/>
          </a:p>
        </p:txBody>
      </p:sp>
      <p:sp>
        <p:nvSpPr>
          <p:cNvPr id="303" name="Google Shape;303;p2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grpSp>
        <p:nvGrpSpPr>
          <p:cNvPr id="12" name="Google Shape;664;p37"/>
          <p:cNvGrpSpPr/>
          <p:nvPr/>
        </p:nvGrpSpPr>
        <p:grpSpPr>
          <a:xfrm>
            <a:off x="250812" y="631305"/>
            <a:ext cx="288740" cy="288740"/>
            <a:chOff x="2623275" y="2333250"/>
            <a:chExt cx="381175" cy="381175"/>
          </a:xfrm>
        </p:grpSpPr>
        <p:sp>
          <p:nvSpPr>
            <p:cNvPr id="13" name="Google Shape;665;p37"/>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6;p37"/>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7;p37"/>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8;p37"/>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Resultado de imagen para problema png"/>
          <p:cNvPicPr>
            <a:picLocks noChangeAspect="1" noChangeArrowheads="1"/>
          </p:cNvPicPr>
          <p:nvPr/>
        </p:nvPicPr>
        <p:blipFill rotWithShape="1">
          <a:blip r:embed="rId3">
            <a:extLst>
              <a:ext uri="{BEBA8EAE-BF5A-486C-A8C5-ECC9F3942E4B}">
                <a14:imgProps xmlns:a14="http://schemas.microsoft.com/office/drawing/2010/main">
                  <a14:imgLayer r:embed="rId4">
                    <a14:imgEffect>
                      <a14:colorTemperature colorTemp="5900"/>
                    </a14:imgEffect>
                    <a14:imgEffect>
                      <a14:brightnessContrast contrast="-20000"/>
                    </a14:imgEffect>
                  </a14:imgLayer>
                </a14:imgProps>
              </a:ext>
              <a:ext uri="{28A0092B-C50C-407E-A947-70E740481C1C}">
                <a14:useLocalDpi xmlns:a14="http://schemas.microsoft.com/office/drawing/2010/main" val="0"/>
              </a:ext>
            </a:extLst>
          </a:blip>
          <a:srcRect l="12991" r="7913"/>
          <a:stretch/>
        </p:blipFill>
        <p:spPr bwMode="auto">
          <a:xfrm>
            <a:off x="6012159" y="1688595"/>
            <a:ext cx="2132603" cy="2096458"/>
          </a:xfrm>
          <a:prstGeom prst="ellipse">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4" name="Picture 6" descr="Imagen relacionada"/>
          <p:cNvPicPr>
            <a:picLocks noChangeAspect="1" noChangeArrowheads="1"/>
          </p:cNvPicPr>
          <p:nvPr/>
        </p:nvPicPr>
        <p:blipFill rotWithShape="1">
          <a:blip r:embed="rId5">
            <a:extLst>
              <a:ext uri="{28A0092B-C50C-407E-A947-70E740481C1C}">
                <a14:useLocalDpi xmlns:a14="http://schemas.microsoft.com/office/drawing/2010/main" val="0"/>
              </a:ext>
            </a:extLst>
          </a:blip>
          <a:srcRect l="16751" t="72646" r="17124"/>
          <a:stretch/>
        </p:blipFill>
        <p:spPr bwMode="auto">
          <a:xfrm>
            <a:off x="6012160" y="3753804"/>
            <a:ext cx="2160240" cy="4569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1.1.3 OBJETIVO GENERAL</a:t>
            </a:r>
            <a:endParaRPr dirty="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14" name="Google Shape;631;p37"/>
          <p:cNvGrpSpPr/>
          <p:nvPr/>
        </p:nvGrpSpPr>
        <p:grpSpPr>
          <a:xfrm>
            <a:off x="251520" y="605928"/>
            <a:ext cx="323793" cy="339493"/>
            <a:chOff x="5961125" y="1623900"/>
            <a:chExt cx="427450" cy="448175"/>
          </a:xfrm>
        </p:grpSpPr>
        <p:sp>
          <p:nvSpPr>
            <p:cNvPr id="15" name="Google Shape;632;p37"/>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33;p37"/>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34;p37"/>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35;p37"/>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36;p37"/>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37;p37"/>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38;p37"/>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Resultado de imagen para app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986" y="3147814"/>
            <a:ext cx="1645726" cy="2011972"/>
          </a:xfrm>
          <a:prstGeom prst="rect">
            <a:avLst/>
          </a:prstGeom>
          <a:noFill/>
          <a:extLst>
            <a:ext uri="{909E8E84-426E-40DD-AFC4-6F175D3DCCD1}">
              <a14:hiddenFill xmlns:a14="http://schemas.microsoft.com/office/drawing/2010/main">
                <a:solidFill>
                  <a:srgbClr val="FFFFFF"/>
                </a:solidFill>
              </a14:hiddenFill>
            </a:ext>
          </a:extLst>
        </p:spPr>
      </p:pic>
      <p:sp>
        <p:nvSpPr>
          <p:cNvPr id="23" name="Google Shape;237;p16"/>
          <p:cNvSpPr txBox="1">
            <a:spLocks/>
          </p:cNvSpPr>
          <p:nvPr/>
        </p:nvSpPr>
        <p:spPr>
          <a:xfrm>
            <a:off x="1605857" y="1779662"/>
            <a:ext cx="5990479" cy="22279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algn="just">
              <a:spcBef>
                <a:spcPts val="0"/>
              </a:spcBef>
            </a:pPr>
            <a:r>
              <a:rPr lang="es-MX" sz="2000" dirty="0" smtClean="0"/>
              <a:t>Desarrollar una aplicación móvil para Android, capaz de administrar citas médicas en casa, llevando a cabo un control general del servicio médico a los pacientes sin necesidad de que estos asistan a un consultorio.                                                  </a:t>
            </a:r>
            <a:endParaRPr lang="es-MX" dirty="0"/>
          </a:p>
        </p:txBody>
      </p:sp>
    </p:spTree>
    <p:extLst>
      <p:ext uri="{BB962C8B-B14F-4D97-AF65-F5344CB8AC3E}">
        <p14:creationId xmlns:p14="http://schemas.microsoft.com/office/powerpoint/2010/main" val="92741218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1.1.4 OBJETIVOS ESPECIFICOS</a:t>
            </a:r>
            <a:endParaRPr dirty="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14" name="Google Shape;631;p37"/>
          <p:cNvGrpSpPr/>
          <p:nvPr/>
        </p:nvGrpSpPr>
        <p:grpSpPr>
          <a:xfrm>
            <a:off x="251520" y="605928"/>
            <a:ext cx="323793" cy="339493"/>
            <a:chOff x="5961125" y="1623900"/>
            <a:chExt cx="427450" cy="448175"/>
          </a:xfrm>
        </p:grpSpPr>
        <p:sp>
          <p:nvSpPr>
            <p:cNvPr id="15" name="Google Shape;632;p37"/>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33;p37"/>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34;p37"/>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35;p37"/>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36;p37"/>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37;p37"/>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38;p37"/>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Resultado de imagen para app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83123" y="2100595"/>
            <a:ext cx="1645726" cy="2011972"/>
          </a:xfrm>
          <a:prstGeom prst="rect">
            <a:avLst/>
          </a:prstGeom>
          <a:noFill/>
          <a:extLst>
            <a:ext uri="{909E8E84-426E-40DD-AFC4-6F175D3DCCD1}">
              <a14:hiddenFill xmlns:a14="http://schemas.microsoft.com/office/drawing/2010/main">
                <a:solidFill>
                  <a:srgbClr val="FFFFFF"/>
                </a:solidFill>
              </a14:hiddenFill>
            </a:ext>
          </a:extLst>
        </p:spPr>
      </p:pic>
      <p:sp>
        <p:nvSpPr>
          <p:cNvPr id="23" name="Google Shape;237;p16"/>
          <p:cNvSpPr txBox="1">
            <a:spLocks/>
          </p:cNvSpPr>
          <p:nvPr/>
        </p:nvSpPr>
        <p:spPr>
          <a:xfrm>
            <a:off x="1907704" y="1851670"/>
            <a:ext cx="5990479" cy="22279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lvl="0"/>
            <a:r>
              <a:rPr lang="es-MX" sz="1800" dirty="0"/>
              <a:t>Crear una aplicación móvil.</a:t>
            </a:r>
          </a:p>
          <a:p>
            <a:pPr lvl="0"/>
            <a:r>
              <a:rPr lang="es-MX" sz="1800" dirty="0"/>
              <a:t>Generar un plan para visitas médicas en casa.</a:t>
            </a:r>
          </a:p>
          <a:p>
            <a:pPr lvl="0"/>
            <a:r>
              <a:rPr lang="es-MX" sz="1800" dirty="0"/>
              <a:t>Administrar las cuentas de los usuarios (médicos y pacientes)</a:t>
            </a:r>
          </a:p>
          <a:p>
            <a:pPr lvl="0"/>
            <a:r>
              <a:rPr lang="es-MX" sz="1800" dirty="0"/>
              <a:t>Dar servicio de localización para el paciente con el fin de que el médico pueda acudir a la cita.</a:t>
            </a:r>
          </a:p>
          <a:p>
            <a:pPr lvl="0"/>
            <a:r>
              <a:rPr lang="es-MX" sz="1800" dirty="0"/>
              <a:t>Mejorar la forma de atención médica actual.</a:t>
            </a:r>
          </a:p>
          <a:p>
            <a:pPr lvl="0"/>
            <a:r>
              <a:rPr lang="es-MX" sz="1800" dirty="0"/>
              <a:t>Facilitar la comunicación entre pacientes y médicos.</a:t>
            </a:r>
          </a:p>
          <a:p>
            <a:pPr lvl="0"/>
            <a:r>
              <a:rPr lang="es-MX" sz="1800" dirty="0"/>
              <a:t>Creación del script de la base de datos del sistema.</a:t>
            </a:r>
          </a:p>
        </p:txBody>
      </p:sp>
    </p:spTree>
    <p:extLst>
      <p:ext uri="{BB962C8B-B14F-4D97-AF65-F5344CB8AC3E}">
        <p14:creationId xmlns:p14="http://schemas.microsoft.com/office/powerpoint/2010/main" val="114373664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1.1.5 JUSTIFICACIÓN</a:t>
            </a:r>
            <a:endParaRPr dirty="0"/>
          </a:p>
        </p:txBody>
      </p:sp>
      <p:sp>
        <p:nvSpPr>
          <p:cNvPr id="237" name="Google Shape;237;p16"/>
          <p:cNvSpPr txBox="1">
            <a:spLocks noGrp="1"/>
          </p:cNvSpPr>
          <p:nvPr>
            <p:ph type="body" idx="1"/>
          </p:nvPr>
        </p:nvSpPr>
        <p:spPr>
          <a:xfrm>
            <a:off x="2843808" y="1707654"/>
            <a:ext cx="5544616" cy="3145500"/>
          </a:xfrm>
          <a:prstGeom prst="rect">
            <a:avLst/>
          </a:prstGeom>
        </p:spPr>
        <p:txBody>
          <a:bodyPr spcFirstLastPara="1" wrap="square" lIns="91425" tIns="91425" rIns="91425" bIns="91425" anchor="ctr" anchorCtr="0">
            <a:noAutofit/>
          </a:bodyPr>
          <a:lstStyle/>
          <a:p>
            <a:pPr algn="just">
              <a:spcBef>
                <a:spcPts val="0"/>
              </a:spcBef>
            </a:pPr>
            <a:r>
              <a:rPr lang="es-MX" sz="2000" b="1" dirty="0"/>
              <a:t>L</a:t>
            </a:r>
            <a:r>
              <a:rPr lang="es-MX" sz="2000" dirty="0"/>
              <a:t>a salud es un componente </a:t>
            </a:r>
            <a:r>
              <a:rPr lang="es-MX" sz="2000" dirty="0" smtClean="0"/>
              <a:t>prioritario </a:t>
            </a:r>
            <a:r>
              <a:rPr lang="es-MX" sz="2000" dirty="0"/>
              <a:t>para el ser humano, así como “es uno de los derechos fundamentales de todo ser humano sin distinción de raza, religión, ideología política o condición económica o social” (OMS, 2006</a:t>
            </a:r>
            <a:r>
              <a:rPr lang="es-MX" sz="2000" dirty="0" smtClean="0"/>
              <a:t>).</a:t>
            </a:r>
          </a:p>
          <a:p>
            <a:pPr algn="just">
              <a:spcBef>
                <a:spcPts val="0"/>
              </a:spcBef>
            </a:pPr>
            <a:endParaRPr lang="es-MX" sz="2000" dirty="0" smtClean="0"/>
          </a:p>
          <a:p>
            <a:pPr algn="just">
              <a:spcBef>
                <a:spcPts val="0"/>
              </a:spcBef>
            </a:pPr>
            <a:r>
              <a:rPr lang="es-MX" sz="2000" dirty="0" smtClean="0"/>
              <a:t>En </a:t>
            </a:r>
            <a:r>
              <a:rPr lang="es-MX" sz="2000" dirty="0"/>
              <a:t>consecuencia, el desarrollo de esta aplicación es fundamental para evolucionar </a:t>
            </a:r>
            <a:r>
              <a:rPr lang="es-MX" sz="2000" dirty="0" smtClean="0"/>
              <a:t>las consultas médicas.</a:t>
            </a:r>
            <a:endParaRPr lang="es-MX" sz="2000" dirty="0"/>
          </a:p>
          <a:p>
            <a:pPr marL="457200" lvl="0" indent="-381000" algn="l" rtl="0">
              <a:spcBef>
                <a:spcPts val="0"/>
              </a:spcBef>
              <a:spcAft>
                <a:spcPts val="0"/>
              </a:spcAft>
              <a:buSzPts val="2400"/>
              <a:buChar char="▰"/>
            </a:pPr>
            <a:endParaRPr dirty="0"/>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3076" name="Picture 4"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2139702"/>
            <a:ext cx="2627784" cy="164236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oogle Shape;606;p37"/>
          <p:cNvGrpSpPr/>
          <p:nvPr/>
        </p:nvGrpSpPr>
        <p:grpSpPr>
          <a:xfrm>
            <a:off x="251520" y="610549"/>
            <a:ext cx="330270" cy="330251"/>
            <a:chOff x="1923675" y="1633650"/>
            <a:chExt cx="436000" cy="435975"/>
          </a:xfrm>
        </p:grpSpPr>
        <p:sp>
          <p:nvSpPr>
            <p:cNvPr id="15" name="Google Shape;607;p37"/>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08;p37"/>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09;p37"/>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10;p37"/>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11;p37"/>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12;p37"/>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62142123"/>
      </p:ext>
    </p:extLst>
  </p:cSld>
  <p:clrMapOvr>
    <a:masterClrMapping/>
  </p:clrMapOvr>
  <p:timing>
    <p:tnLst>
      <p:par>
        <p:cTn id="1" dur="indefinite" restart="never" nodeType="tmRoot"/>
      </p:par>
    </p:tnLst>
  </p:timing>
</p:sld>
</file>

<file path=ppt/theme/theme1.xml><?xml version="1.0" encoding="utf-8"?>
<a:theme xmlns:a="http://schemas.openxmlformats.org/drawingml/2006/main"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955</TotalTime>
  <Words>757</Words>
  <Application>Microsoft Office PowerPoint</Application>
  <PresentationFormat>Presentación en pantalla (16:9)</PresentationFormat>
  <Paragraphs>147</Paragraphs>
  <Slides>25</Slides>
  <Notes>25</Notes>
  <HiddenSlides>0</HiddenSlides>
  <MMClips>1</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25</vt:i4>
      </vt:variant>
    </vt:vector>
  </HeadingPairs>
  <TitlesOfParts>
    <vt:vector size="30" baseType="lpstr">
      <vt:lpstr>Arial</vt:lpstr>
      <vt:lpstr>Arvo</vt:lpstr>
      <vt:lpstr>Roboto Condensed</vt:lpstr>
      <vt:lpstr>Roboto Condensed Light</vt:lpstr>
      <vt:lpstr>Salerio template</vt:lpstr>
      <vt:lpstr>MedicApp ‘Medical Appointments’.   Defensa Final Estancia II.</vt:lpstr>
      <vt:lpstr>CONTENIDO</vt:lpstr>
      <vt:lpstr>INTRODUCCIÓN</vt:lpstr>
      <vt:lpstr>Presentación de PowerPoint</vt:lpstr>
      <vt:lpstr>1.1.1 ANTECEDENTES GENERALES</vt:lpstr>
      <vt:lpstr>1.1.2 PLANTEAMIENTO DEL PROBLEMA</vt:lpstr>
      <vt:lpstr>1.1.3 OBJETIVO GENERAL</vt:lpstr>
      <vt:lpstr>1.1.4 OBJETIVOS ESPECIFICOS</vt:lpstr>
      <vt:lpstr>1.1.5 JUSTIFICACIÓN</vt:lpstr>
      <vt:lpstr>1.1.6 ALCANCES</vt:lpstr>
      <vt:lpstr>1.1.7 LIMITACIONES</vt:lpstr>
      <vt:lpstr>ANÁLISIS DE REQUISITOS </vt:lpstr>
      <vt:lpstr>1.2.1 METODOLOGÍA DE DESARROLLO</vt:lpstr>
      <vt:lpstr>1.2.2 REQUISITOS FUNCIONALES</vt:lpstr>
      <vt:lpstr>1.2.3 REQUISITO NO FUNCIONAL</vt:lpstr>
      <vt:lpstr>DISEÑO DEL SISTEMA</vt:lpstr>
      <vt:lpstr>Presentación de PowerPoint</vt:lpstr>
      <vt:lpstr>Presentación de PowerPoint</vt:lpstr>
      <vt:lpstr>IMPLEMENTACIÓN Y PRUEBAS</vt:lpstr>
      <vt:lpstr>1.4.1 HERRAMIENTAS TECNOLOGICAS</vt:lpstr>
      <vt:lpstr>1.4.2 PRUEBAS</vt:lpstr>
      <vt:lpstr>CONCLUSIONES</vt:lpstr>
      <vt:lpstr>1.3 CONCLUSIÓN</vt:lpstr>
      <vt:lpstr>BIBLIOGRAFÍA</vt:lpstr>
      <vt:lpstr>Gracias!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MedicApp (Medical Appointments)</dc:title>
  <dc:creator>PC04</dc:creator>
  <cp:lastModifiedBy>Fernando Navarro Martínez</cp:lastModifiedBy>
  <cp:revision>85</cp:revision>
  <dcterms:modified xsi:type="dcterms:W3CDTF">2018-11-29T09:15:43Z</dcterms:modified>
</cp:coreProperties>
</file>